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41"/>
  </p:notesMasterIdLst>
  <p:sldIdLst>
    <p:sldId id="592" r:id="rId3"/>
    <p:sldId id="630" r:id="rId4"/>
    <p:sldId id="605" r:id="rId5"/>
    <p:sldId id="608" r:id="rId6"/>
    <p:sldId id="620" r:id="rId7"/>
    <p:sldId id="598" r:id="rId8"/>
    <p:sldId id="603" r:id="rId9"/>
    <p:sldId id="602" r:id="rId10"/>
    <p:sldId id="609" r:id="rId11"/>
    <p:sldId id="599" r:id="rId12"/>
    <p:sldId id="600" r:id="rId13"/>
    <p:sldId id="621" r:id="rId14"/>
    <p:sldId id="622" r:id="rId15"/>
    <p:sldId id="623" r:id="rId16"/>
    <p:sldId id="624" r:id="rId17"/>
    <p:sldId id="625" r:id="rId18"/>
    <p:sldId id="601" r:id="rId19"/>
    <p:sldId id="612" r:id="rId20"/>
    <p:sldId id="611" r:id="rId21"/>
    <p:sldId id="626" r:id="rId22"/>
    <p:sldId id="613" r:id="rId23"/>
    <p:sldId id="614" r:id="rId24"/>
    <p:sldId id="640" r:id="rId25"/>
    <p:sldId id="641" r:id="rId26"/>
    <p:sldId id="642" r:id="rId27"/>
    <p:sldId id="643" r:id="rId28"/>
    <p:sldId id="635" r:id="rId29"/>
    <p:sldId id="644" r:id="rId30"/>
    <p:sldId id="637" r:id="rId31"/>
    <p:sldId id="636" r:id="rId32"/>
    <p:sldId id="638" r:id="rId33"/>
    <p:sldId id="632" r:id="rId34"/>
    <p:sldId id="634" r:id="rId35"/>
    <p:sldId id="616" r:id="rId36"/>
    <p:sldId id="628" r:id="rId37"/>
    <p:sldId id="627" r:id="rId38"/>
    <p:sldId id="633" r:id="rId39"/>
    <p:sldId id="639" r:id="rId40"/>
  </p:sldIdLst>
  <p:sldSz cx="9144000" cy="6858000" type="screen4x3"/>
  <p:notesSz cx="6858000" cy="9144000"/>
  <p:custDataLst>
    <p:tags r:id="rId42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8" autoAdjust="0"/>
    <p:restoredTop sz="94286" autoAdjust="0"/>
  </p:normalViewPr>
  <p:slideViewPr>
    <p:cSldViewPr snapToGrid="0">
      <p:cViewPr varScale="1">
        <p:scale>
          <a:sx n="92" d="100"/>
          <a:sy n="92" d="100"/>
        </p:scale>
        <p:origin x="96" y="402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reshape-pandas-dataframe-with-melt-in-python-tutorial-and-visualization-29ec1450bb02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73882" y="1698973"/>
            <a:ext cx="666079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파이썬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라이브러리를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활용한 데이터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분석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68793" y="3990583"/>
            <a:ext cx="505619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8</a:t>
            </a:r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장 데이터 </a:t>
            </a:r>
            <a:r>
              <a:rPr lang="ko-KR" alt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준비하기</a:t>
            </a:r>
            <a:r>
              <a:rPr lang="en-US" altLang="ko-KR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</a:p>
          <a:p>
            <a:pPr algn="ctr"/>
            <a:r>
              <a:rPr lang="ko-KR" alt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조인</a:t>
            </a:r>
            <a:r>
              <a:rPr lang="en-US" altLang="ko-KR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  <a:r>
              <a:rPr lang="ko-KR" alt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병합</a:t>
            </a:r>
            <a:r>
              <a:rPr lang="en-US" altLang="ko-KR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  <a:r>
              <a:rPr lang="ko-KR" alt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변형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442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unstack                                          p336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계층적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색인의 </a:t>
            </a:r>
            <a:r>
              <a:rPr lang="ko-KR" altLang="en-US" dirty="0"/>
              <a:t>시리즈에서 다시 </a:t>
            </a:r>
            <a:r>
              <a:rPr lang="en-US" altLang="ko-KR" dirty="0" err="1"/>
              <a:t>DataFrame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 smtClean="0"/>
              <a:t>반환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가로로 넓어짐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가장 안쪽부터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가장 큰 첨자 숫자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 열로 지정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레벨 숫자나 이름으로 단계를 지정 가능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187" y="2094631"/>
            <a:ext cx="2171700" cy="1228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802" y="3769711"/>
            <a:ext cx="2514600" cy="2619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576" y="1607429"/>
            <a:ext cx="1704975" cy="18097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141640" y="1947252"/>
            <a:ext cx="593690" cy="1221774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598887" y="2402907"/>
            <a:ext cx="3444464" cy="16063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174224" y="2434441"/>
            <a:ext cx="1326374" cy="290312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527528" y="3450800"/>
            <a:ext cx="1207801" cy="307632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0     1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14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unstack, stack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unstack: </a:t>
            </a:r>
            <a:r>
              <a:rPr lang="ko-KR" altLang="en-US" dirty="0" smtClean="0"/>
              <a:t>지정한 인덱스 </a:t>
            </a:r>
            <a:r>
              <a:rPr lang="en-US" altLang="ko-KR" dirty="0" smtClean="0"/>
              <a:t>state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열로 지정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stack</a:t>
            </a:r>
            <a:r>
              <a:rPr lang="en-US" altLang="ko-KR" dirty="0"/>
              <a:t>: </a:t>
            </a:r>
            <a:r>
              <a:rPr lang="ko-KR" altLang="en-US" dirty="0"/>
              <a:t>지정한 </a:t>
            </a:r>
            <a:r>
              <a:rPr lang="ko-KR" altLang="en-US" dirty="0" smtClean="0"/>
              <a:t>열 </a:t>
            </a:r>
            <a:r>
              <a:rPr lang="en-US" altLang="ko-KR" dirty="0" smtClean="0"/>
              <a:t>side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인덱스로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7" y="1636111"/>
            <a:ext cx="5695950" cy="3848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962" y="3610257"/>
            <a:ext cx="3228975" cy="18859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21865" y="4578782"/>
            <a:ext cx="2173810" cy="178052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184493" y="3717530"/>
            <a:ext cx="739557" cy="83570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79487" y="2678196"/>
            <a:ext cx="706413" cy="1017503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83874" y="4397011"/>
            <a:ext cx="2173810" cy="178052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574031" y="4218959"/>
            <a:ext cx="512444" cy="1277248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895366" y="4466394"/>
            <a:ext cx="2678665" cy="20141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17964" y="3752588"/>
            <a:ext cx="1207801" cy="253377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  </a:t>
            </a:r>
            <a:r>
              <a:rPr lang="en-US" altLang="ko-KR" sz="1400" dirty="0" smtClean="0">
                <a:solidFill>
                  <a:srgbClr val="FF0000"/>
                </a:solidFill>
              </a:rPr>
              <a:t>0       1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33357" y="4222784"/>
            <a:ext cx="444729" cy="692115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0  </a:t>
            </a:r>
          </a:p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11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색인과 칼럼이 모두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계층적 색인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행과 열이 모두 </a:t>
            </a:r>
            <a:r>
              <a:rPr lang="en-US" altLang="ko-KR" dirty="0" smtClean="0"/>
              <a:t>2</a:t>
            </a:r>
            <a:r>
              <a:rPr lang="ko-KR" altLang="en-US" dirty="0" smtClean="0"/>
              <a:t>층인 계층적 색인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243" y="1635317"/>
            <a:ext cx="5623602" cy="46301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044446" y="3751423"/>
            <a:ext cx="2381249" cy="427385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95243" y="4137916"/>
            <a:ext cx="1174805" cy="2072666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64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DataFrame.stack</a:t>
            </a:r>
            <a:r>
              <a:rPr lang="en-US" altLang="ko-KR" dirty="0" smtClean="0"/>
              <a:t>(‘</a:t>
            </a:r>
            <a:r>
              <a:rPr lang="ko-KR" altLang="en-US" dirty="0" err="1" smtClean="0"/>
              <a:t>열이름</a:t>
            </a:r>
            <a:r>
              <a:rPr lang="en-US" altLang="ko-KR" dirty="0" smtClean="0"/>
              <a:t>’)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열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색인으로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74" y="2730152"/>
            <a:ext cx="3095625" cy="2667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356" y="1102520"/>
            <a:ext cx="2714625" cy="51244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89400" y="2730153"/>
            <a:ext cx="2381249" cy="323944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672067" y="2343056"/>
            <a:ext cx="505974" cy="3883913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463416" y="2816352"/>
            <a:ext cx="2208651" cy="41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11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DataFrame.stack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열첨자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열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색인으로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91" y="2730153"/>
            <a:ext cx="3095625" cy="2667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924" y="1109231"/>
            <a:ext cx="2762250" cy="51149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976103" y="2903888"/>
            <a:ext cx="2439688" cy="397095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208776" y="2340243"/>
            <a:ext cx="656363" cy="3883913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369942" y="3063238"/>
            <a:ext cx="1829690" cy="32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92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DataFrame.unstack</a:t>
            </a:r>
            <a:r>
              <a:rPr lang="en-US" altLang="ko-KR" dirty="0" smtClean="0"/>
              <a:t>(‘</a:t>
            </a:r>
            <a:r>
              <a:rPr lang="ko-KR" altLang="en-US" dirty="0" err="1" smtClean="0"/>
              <a:t>색인이름</a:t>
            </a:r>
            <a:r>
              <a:rPr lang="en-US" altLang="ko-KR" dirty="0" smtClean="0"/>
              <a:t>’)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색인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열로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71" y="3674555"/>
            <a:ext cx="3100161" cy="26709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878" y="1199587"/>
            <a:ext cx="6115050" cy="23812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94222" y="4083651"/>
            <a:ext cx="599170" cy="2261812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97360" y="2432215"/>
            <a:ext cx="6005191" cy="246977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1993392" y="2679192"/>
            <a:ext cx="1673352" cy="1591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92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DataFrame.unstack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열첨자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색인 </a:t>
            </a:r>
            <a:r>
              <a:rPr lang="en-US" altLang="ko-KR" dirty="0"/>
              <a:t>=&gt; </a:t>
            </a:r>
            <a:r>
              <a:rPr lang="ko-KR" altLang="en-US" dirty="0"/>
              <a:t>열로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39" y="3495583"/>
            <a:ext cx="3095625" cy="2667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465" y="1221392"/>
            <a:ext cx="4757761" cy="287512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24446" y="3950209"/>
            <a:ext cx="599170" cy="2121408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50208" y="2557952"/>
            <a:ext cx="4714298" cy="267544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1334787" y="2825496"/>
            <a:ext cx="2569701" cy="1465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85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요약 정리</a:t>
            </a:r>
            <a:r>
              <a:rPr lang="en-US" altLang="ko-KR" dirty="0" smtClean="0"/>
              <a:t> stack unstack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746" y="1006523"/>
            <a:ext cx="5629511" cy="26032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399884" y="1904817"/>
            <a:ext cx="141754" cy="1385130"/>
          </a:xfrm>
          <a:prstGeom prst="rect">
            <a:avLst/>
          </a:prstGeom>
          <a:noFill/>
          <a:ln w="222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79849" y="1913647"/>
            <a:ext cx="1208685" cy="309593"/>
          </a:xfrm>
          <a:prstGeom prst="rect">
            <a:avLst/>
          </a:prstGeom>
          <a:noFill/>
          <a:ln w="222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t1.daumcdn.net/cfile/tistory/25475A3A585FAAF42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004" y="3562113"/>
            <a:ext cx="6188170" cy="319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874441" y="5195948"/>
            <a:ext cx="783160" cy="1421681"/>
          </a:xfrm>
          <a:prstGeom prst="rect">
            <a:avLst/>
          </a:prstGeom>
          <a:noFill/>
          <a:ln w="222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192706" y="4919659"/>
            <a:ext cx="1331216" cy="397776"/>
          </a:xfrm>
          <a:prstGeom prst="rect">
            <a:avLst/>
          </a:prstGeom>
          <a:noFill/>
          <a:ln w="222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726264" y="4948692"/>
            <a:ext cx="2466443" cy="337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endCxn id="6" idx="1"/>
          </p:cNvCxnSpPr>
          <p:nvPr/>
        </p:nvCxnSpPr>
        <p:spPr>
          <a:xfrm>
            <a:off x="4288535" y="2148184"/>
            <a:ext cx="1111349" cy="44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309230" y="1484173"/>
            <a:ext cx="783160" cy="242038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003074" y="1886525"/>
            <a:ext cx="1189632" cy="1590859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92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168550" y="1665325"/>
            <a:ext cx="505619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8</a:t>
            </a:r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장 데이터 </a:t>
            </a:r>
            <a:r>
              <a:rPr lang="ko-KR" alt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준비하기</a:t>
            </a:r>
            <a:r>
              <a:rPr lang="en-US" altLang="ko-KR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</a:p>
          <a:p>
            <a:pPr algn="ctr"/>
            <a:r>
              <a:rPr lang="ko-KR" alt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조인</a:t>
            </a:r>
            <a:r>
              <a:rPr lang="en-US" altLang="ko-KR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  <a:r>
              <a:rPr lang="ko-KR" alt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병합</a:t>
            </a:r>
            <a:r>
              <a:rPr lang="en-US" altLang="ko-KR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  <a:r>
              <a:rPr lang="ko-KR" alt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변형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94845" y="3643610"/>
            <a:ext cx="35916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pivot melt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405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피봇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피봇</a:t>
            </a:r>
            <a:r>
              <a:rPr lang="ko-KR" altLang="en-US" dirty="0" smtClean="0"/>
              <a:t> 테이블</a:t>
            </a:r>
            <a:r>
              <a:rPr lang="en-US" altLang="ko-KR" dirty="0" smtClean="0"/>
              <a:t>(</a:t>
            </a:r>
            <a:r>
              <a:rPr lang="en-US" altLang="ko-KR" dirty="0"/>
              <a:t>pivot table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/>
              <a:t>열 중에서 두 개의 열을 각각 </a:t>
            </a:r>
            <a:r>
              <a:rPr lang="en-US" altLang="ko-KR" dirty="0" smtClean="0"/>
              <a:t>(</a:t>
            </a:r>
            <a:r>
              <a:rPr lang="ko-KR" altLang="en-US" dirty="0" smtClean="0"/>
              <a:t>행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인덱스</a:t>
            </a:r>
            <a:r>
              <a:rPr lang="en-US" altLang="ko-KR" dirty="0"/>
              <a:t>, </a:t>
            </a:r>
            <a:r>
              <a:rPr lang="ko-KR" altLang="en-US" dirty="0"/>
              <a:t>열 인덱스로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맞는 데이터를 저장하여 펼쳐놓은 것</a:t>
            </a:r>
            <a:endParaRPr lang="en-US" altLang="ko-KR" dirty="0"/>
          </a:p>
          <a:p>
            <a:r>
              <a:rPr lang="en-US" altLang="ko-KR" dirty="0" smtClean="0"/>
              <a:t>df1.pivot(index, columns, values)</a:t>
            </a:r>
          </a:p>
          <a:p>
            <a:pPr lvl="1"/>
            <a:r>
              <a:rPr lang="en-US" altLang="ko-KR" dirty="0" smtClean="0"/>
              <a:t>index</a:t>
            </a:r>
            <a:r>
              <a:rPr lang="en-US" altLang="ko-KR" dirty="0"/>
              <a:t>, </a:t>
            </a:r>
            <a:r>
              <a:rPr lang="en-US" altLang="ko-KR" dirty="0" smtClean="0"/>
              <a:t>columns: </a:t>
            </a:r>
            <a:r>
              <a:rPr lang="ko-KR" altLang="en-US" dirty="0" smtClean="0"/>
              <a:t>각각</a:t>
            </a:r>
            <a:r>
              <a:rPr lang="en-US" altLang="ko-KR" dirty="0" smtClean="0"/>
              <a:t> </a:t>
            </a:r>
            <a:r>
              <a:rPr lang="en-US" altLang="ko-KR" dirty="0"/>
              <a:t>(</a:t>
            </a:r>
            <a:r>
              <a:rPr lang="ko-KR" altLang="en-US" dirty="0"/>
              <a:t>행</a:t>
            </a:r>
            <a:r>
              <a:rPr lang="en-US" altLang="ko-KR" dirty="0"/>
              <a:t>) </a:t>
            </a:r>
            <a:r>
              <a:rPr lang="ko-KR" altLang="en-US" dirty="0" smtClean="0"/>
              <a:t>인덱스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열 인덱스로 </a:t>
            </a:r>
            <a:r>
              <a:rPr lang="ko-KR" altLang="en-US" dirty="0"/>
              <a:t>사용할 </a:t>
            </a:r>
            <a:r>
              <a:rPr lang="ko-KR" altLang="en-US" dirty="0" smtClean="0"/>
              <a:t>이름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values: </a:t>
            </a:r>
            <a:r>
              <a:rPr lang="ko-KR" altLang="en-US" dirty="0" smtClean="0"/>
              <a:t>데이터로 </a:t>
            </a:r>
            <a:r>
              <a:rPr lang="ko-KR" altLang="en-US" dirty="0"/>
              <a:t>사용할 열 이름을 </a:t>
            </a:r>
            <a:r>
              <a:rPr lang="ko-KR" altLang="en-US" dirty="0" smtClean="0"/>
              <a:t>지정</a:t>
            </a:r>
            <a:endParaRPr lang="en-US" altLang="ko-KR" dirty="0"/>
          </a:p>
          <a:p>
            <a:pPr lvl="2"/>
            <a:r>
              <a:rPr lang="ko-KR" altLang="en-US" dirty="0" smtClean="0"/>
              <a:t>행 </a:t>
            </a:r>
            <a:r>
              <a:rPr lang="ko-KR" altLang="en-US" dirty="0"/>
              <a:t>인덱스의 라벨 값이 첫번째 키의 값과 같고 열 인덱스의 라벨 값이 두번째 키의 값과 같은 데이터를 찾아서 해당 칸에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만약 </a:t>
            </a:r>
            <a:r>
              <a:rPr lang="ko-KR" altLang="en-US" dirty="0"/>
              <a:t>주어진 데이터가 존재하지 않으면 해당 칸에 </a:t>
            </a:r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 smtClean="0"/>
              <a:t>값 저장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622" y="3902344"/>
            <a:ext cx="5868432" cy="276880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39652" y="4923782"/>
            <a:ext cx="439156" cy="1747363"/>
          </a:xfrm>
          <a:prstGeom prst="rect">
            <a:avLst/>
          </a:prstGeom>
          <a:noFill/>
          <a:ln w="222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 설명선 6"/>
          <p:cNvSpPr/>
          <p:nvPr/>
        </p:nvSpPr>
        <p:spPr>
          <a:xfrm>
            <a:off x="297076" y="4251960"/>
            <a:ext cx="2129132" cy="579329"/>
          </a:xfrm>
          <a:prstGeom prst="wedgeRectCallout">
            <a:avLst>
              <a:gd name="adj1" fmla="val 119294"/>
              <a:gd name="adj2" fmla="val 72725"/>
            </a:avLst>
          </a:prstGeom>
          <a:noFill/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옵션 </a:t>
            </a:r>
            <a:r>
              <a:rPr lang="en-US" altLang="ko-KR" sz="1400" dirty="0" smtClean="0">
                <a:solidFill>
                  <a:srgbClr val="FF0000"/>
                </a:solidFill>
              </a:rPr>
              <a:t>values</a:t>
            </a:r>
            <a:r>
              <a:rPr lang="ko-KR" altLang="en-US" sz="1400" dirty="0" smtClean="0">
                <a:solidFill>
                  <a:srgbClr val="FF0000"/>
                </a:solidFill>
              </a:rPr>
              <a:t>에 지정되지 않은 열은 제외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66344" y="4974751"/>
            <a:ext cx="2440880" cy="365345"/>
          </a:xfrm>
          <a:prstGeom prst="rect">
            <a:avLst/>
          </a:prstGeom>
          <a:noFill/>
          <a:ln w="222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41174" y="5362941"/>
            <a:ext cx="518962" cy="1254688"/>
          </a:xfrm>
          <a:prstGeom prst="rect">
            <a:avLst/>
          </a:prstGeom>
          <a:noFill/>
          <a:ln w="222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824122" y="5848415"/>
            <a:ext cx="1609950" cy="732638"/>
          </a:xfrm>
          <a:prstGeom prst="rect">
            <a:avLst/>
          </a:prstGeom>
          <a:noFill/>
          <a:ln w="222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5400655" y="4474584"/>
            <a:ext cx="1173812" cy="1013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5400656" y="4627307"/>
            <a:ext cx="1254700" cy="409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endCxn id="11" idx="0"/>
          </p:cNvCxnSpPr>
          <p:nvPr/>
        </p:nvCxnSpPr>
        <p:spPr>
          <a:xfrm flipH="1">
            <a:off x="6629097" y="4775498"/>
            <a:ext cx="26259" cy="107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02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8.3 </a:t>
            </a:r>
            <a:r>
              <a:rPr lang="ko-KR" altLang="en-US" dirty="0" smtClean="0"/>
              <a:t>재형성과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피벗                            </a:t>
            </a:r>
            <a:r>
              <a:rPr lang="en-US" altLang="ko-KR" dirty="0" smtClean="0"/>
              <a:t>p334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계층적 색인으로 재형성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index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columns</a:t>
            </a:r>
            <a:r>
              <a:rPr lang="ko-KR" altLang="en-US" dirty="0" smtClean="0"/>
              <a:t> 사이의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stack</a:t>
            </a:r>
          </a:p>
          <a:p>
            <a:pPr lvl="2"/>
            <a:r>
              <a:rPr lang="en-US" altLang="ko-KR" dirty="0" smtClean="0"/>
              <a:t>index &lt;= </a:t>
            </a:r>
            <a:r>
              <a:rPr lang="en-US" altLang="ko-KR" dirty="0"/>
              <a:t>columns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unstack</a:t>
            </a:r>
          </a:p>
          <a:p>
            <a:pPr lvl="2"/>
            <a:r>
              <a:rPr lang="en-US" altLang="ko-KR" dirty="0" smtClean="0"/>
              <a:t>index =&gt; </a:t>
            </a:r>
            <a:r>
              <a:rPr lang="en-US" altLang="ko-KR" dirty="0"/>
              <a:t>columns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긴 형식에서 넓은 형식으로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pivot</a:t>
            </a:r>
          </a:p>
          <a:p>
            <a:r>
              <a:rPr lang="ko-KR" altLang="en-US" dirty="0" smtClean="0"/>
              <a:t>넓은 </a:t>
            </a:r>
            <a:r>
              <a:rPr lang="ko-KR" altLang="en-US" dirty="0"/>
              <a:t>형식에서 </a:t>
            </a:r>
            <a:r>
              <a:rPr lang="ko-KR" altLang="en-US" dirty="0" smtClean="0"/>
              <a:t>긴 형식으로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melt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615" y="4671272"/>
            <a:ext cx="6003740" cy="1491783"/>
          </a:xfrm>
          <a:prstGeom prst="rect">
            <a:avLst/>
          </a:prstGeom>
        </p:spPr>
      </p:pic>
      <p:pic>
        <p:nvPicPr>
          <p:cNvPr id="1026" name="Picture 2" descr="https://t1.daumcdn.net/cfile/tistory/993B05375CAEF6E3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353" y="1275163"/>
            <a:ext cx="4995575" cy="307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522812" y="1463160"/>
            <a:ext cx="1210476" cy="219336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747498" y="1463160"/>
            <a:ext cx="427238" cy="1435488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208868" y="1689952"/>
            <a:ext cx="313944" cy="422312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208868" y="3707271"/>
            <a:ext cx="2319948" cy="215505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769864" y="1161179"/>
            <a:ext cx="1984248" cy="301861"/>
          </a:xfrm>
          <a:custGeom>
            <a:avLst/>
            <a:gdLst>
              <a:gd name="connsiteX0" fmla="*/ 0 w 1984248"/>
              <a:gd name="connsiteY0" fmla="*/ 301861 h 301861"/>
              <a:gd name="connsiteX1" fmla="*/ 996696 w 1984248"/>
              <a:gd name="connsiteY1" fmla="*/ 109 h 301861"/>
              <a:gd name="connsiteX2" fmla="*/ 1984248 w 1984248"/>
              <a:gd name="connsiteY2" fmla="*/ 274429 h 301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4248" h="301861">
                <a:moveTo>
                  <a:pt x="0" y="301861"/>
                </a:moveTo>
                <a:cubicBezTo>
                  <a:pt x="332994" y="153271"/>
                  <a:pt x="665988" y="4681"/>
                  <a:pt x="996696" y="109"/>
                </a:cubicBezTo>
                <a:cubicBezTo>
                  <a:pt x="1327404" y="-4463"/>
                  <a:pt x="1655826" y="134983"/>
                  <a:pt x="1984248" y="274429"/>
                </a:cubicBezTo>
              </a:path>
            </a:pathLst>
          </a:custGeom>
          <a:noFill/>
          <a:ln>
            <a:solidFill>
              <a:srgbClr val="00B0F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3962342" y="2171700"/>
            <a:ext cx="469958" cy="1562100"/>
          </a:xfrm>
          <a:custGeom>
            <a:avLst/>
            <a:gdLst>
              <a:gd name="connsiteX0" fmla="*/ 444558 w 469958"/>
              <a:gd name="connsiteY0" fmla="*/ 0 h 1562100"/>
              <a:gd name="connsiteX1" fmla="*/ 58 w 469958"/>
              <a:gd name="connsiteY1" fmla="*/ 952500 h 1562100"/>
              <a:gd name="connsiteX2" fmla="*/ 469958 w 469958"/>
              <a:gd name="connsiteY2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958" h="1562100">
                <a:moveTo>
                  <a:pt x="444558" y="0"/>
                </a:moveTo>
                <a:cubicBezTo>
                  <a:pt x="220191" y="346075"/>
                  <a:pt x="-4175" y="692150"/>
                  <a:pt x="58" y="952500"/>
                </a:cubicBezTo>
                <a:cubicBezTo>
                  <a:pt x="4291" y="1212850"/>
                  <a:pt x="237124" y="1387475"/>
                  <a:pt x="469958" y="1562100"/>
                </a:cubicBezTo>
              </a:path>
            </a:pathLst>
          </a:custGeom>
          <a:noFill/>
          <a:ln>
            <a:solidFill>
              <a:srgbClr val="0000FF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930648" y="4912211"/>
            <a:ext cx="308864" cy="802789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196122" y="4912211"/>
            <a:ext cx="308864" cy="802789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059014" y="4735874"/>
            <a:ext cx="1082450" cy="176337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052364" y="4911344"/>
            <a:ext cx="1082450" cy="273033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39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개의 인자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index='</a:t>
            </a:r>
            <a:r>
              <a:rPr lang="en-US" altLang="ko-KR" dirty="0" err="1"/>
              <a:t>cust_id</a:t>
            </a:r>
            <a:r>
              <a:rPr lang="en-US" altLang="ko-KR" dirty="0"/>
              <a:t>', columns='</a:t>
            </a:r>
            <a:r>
              <a:rPr lang="en-US" altLang="ko-KR" dirty="0" err="1"/>
              <a:t>prod_cd</a:t>
            </a:r>
            <a:r>
              <a:rPr lang="en-US" altLang="ko-KR" dirty="0"/>
              <a:t>', </a:t>
            </a:r>
            <a:r>
              <a:rPr lang="en-US" altLang="ko-KR" dirty="0" smtClean="0"/>
              <a:t>values</a:t>
            </a:r>
            <a:endParaRPr lang="en-US" altLang="ko-KR" dirty="0"/>
          </a:p>
        </p:txBody>
      </p:sp>
      <p:pic>
        <p:nvPicPr>
          <p:cNvPr id="9218" name="Picture 2" descr="https://t1.daumcdn.net/cfile/tistory/255C7950585E784E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225" y="1824314"/>
            <a:ext cx="7052696" cy="419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/>
          <p:cNvSpPr/>
          <p:nvPr/>
        </p:nvSpPr>
        <p:spPr>
          <a:xfrm>
            <a:off x="1426464" y="3828988"/>
            <a:ext cx="877824" cy="1556827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364480" y="3845867"/>
            <a:ext cx="877824" cy="854149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430772" y="3818435"/>
            <a:ext cx="877824" cy="1556827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242304" y="3429000"/>
            <a:ext cx="1630680" cy="416867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05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pivot </a:t>
            </a:r>
            <a:r>
              <a:rPr lang="ko-KR" altLang="en-US" dirty="0" smtClean="0"/>
              <a:t>옵션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205076" cy="5151503"/>
          </a:xfrm>
        </p:spPr>
        <p:txBody>
          <a:bodyPr/>
          <a:lstStyle/>
          <a:p>
            <a:r>
              <a:rPr lang="ko-KR" altLang="en-US" dirty="0" smtClean="0"/>
              <a:t>옵션 </a:t>
            </a:r>
            <a:r>
              <a:rPr lang="en-US" altLang="ko-KR" dirty="0" smtClean="0"/>
              <a:t>index</a:t>
            </a:r>
          </a:p>
          <a:p>
            <a:pPr lvl="1"/>
            <a:r>
              <a:rPr lang="ko-KR" altLang="en-US" dirty="0" smtClean="0"/>
              <a:t>인덱스 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지정하지 않으면 원래 인덱스 사용</a:t>
            </a:r>
            <a:endParaRPr lang="en-US" altLang="ko-KR" dirty="0" smtClean="0"/>
          </a:p>
          <a:p>
            <a:r>
              <a:rPr lang="ko-KR" altLang="en-US" dirty="0" smtClean="0"/>
              <a:t>옵션 </a:t>
            </a:r>
            <a:r>
              <a:rPr lang="en-US" altLang="ko-KR" dirty="0" smtClean="0"/>
              <a:t>columns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열로 지정</a:t>
            </a:r>
            <a:endParaRPr lang="en-US" altLang="ko-KR" dirty="0" smtClean="0"/>
          </a:p>
          <a:p>
            <a:r>
              <a:rPr lang="ko-KR" altLang="en-US" dirty="0" smtClean="0"/>
              <a:t>옵션 </a:t>
            </a:r>
            <a:r>
              <a:rPr lang="en-US" altLang="ko-KR" dirty="0" smtClean="0"/>
              <a:t>values</a:t>
            </a:r>
          </a:p>
          <a:p>
            <a:pPr lvl="1"/>
            <a:r>
              <a:rPr lang="ko-KR" altLang="en-US" dirty="0" smtClean="0"/>
              <a:t>값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지정하지 않으면 남아 있는 모든 열이 다중 색인으로 열 이름이 들어 감</a:t>
            </a:r>
            <a:endParaRPr lang="en-US" altLang="ko-KR" dirty="0" smtClean="0"/>
          </a:p>
          <a:p>
            <a:r>
              <a:rPr lang="ko-KR" altLang="en-US" dirty="0" smtClean="0"/>
              <a:t>옵션에 없는 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지역은 제거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675" y="3534486"/>
            <a:ext cx="2562225" cy="2857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786" y="4179123"/>
            <a:ext cx="2653410" cy="17553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675" y="1081799"/>
            <a:ext cx="5220521" cy="236795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420608" y="3534486"/>
            <a:ext cx="577855" cy="2783545"/>
          </a:xfrm>
          <a:prstGeom prst="rect">
            <a:avLst/>
          </a:prstGeom>
          <a:noFill/>
          <a:ln w="222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139363" y="4926259"/>
            <a:ext cx="389453" cy="944190"/>
          </a:xfrm>
          <a:prstGeom prst="rect">
            <a:avLst/>
          </a:prstGeom>
          <a:noFill/>
          <a:ln w="222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535446" y="5070040"/>
            <a:ext cx="2059914" cy="746760"/>
          </a:xfrm>
          <a:prstGeom prst="rect">
            <a:avLst/>
          </a:prstGeom>
          <a:noFill/>
          <a:ln w="222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182882" y="4658271"/>
            <a:ext cx="2119870" cy="203982"/>
          </a:xfrm>
          <a:prstGeom prst="rect">
            <a:avLst/>
          </a:prstGeom>
          <a:noFill/>
          <a:ln w="222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6455664" y="4489704"/>
            <a:ext cx="713232" cy="372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7650294" y="4471596"/>
            <a:ext cx="27618" cy="204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8339142" y="4532193"/>
            <a:ext cx="64706" cy="537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921537" y="2142713"/>
            <a:ext cx="1381215" cy="271303"/>
          </a:xfrm>
          <a:prstGeom prst="rect">
            <a:avLst/>
          </a:prstGeom>
          <a:noFill/>
          <a:ln w="222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830231" y="2100350"/>
            <a:ext cx="281266" cy="1349408"/>
          </a:xfrm>
          <a:prstGeom prst="rect">
            <a:avLst/>
          </a:prstGeom>
          <a:noFill/>
          <a:ln w="222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180114" y="2142713"/>
            <a:ext cx="637594" cy="1307044"/>
          </a:xfrm>
          <a:prstGeom prst="rect">
            <a:avLst/>
          </a:prstGeom>
          <a:noFill/>
          <a:ln w="222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117540" y="2121531"/>
            <a:ext cx="463930" cy="1328226"/>
          </a:xfrm>
          <a:prstGeom prst="rect">
            <a:avLst/>
          </a:prstGeom>
          <a:noFill/>
          <a:ln w="222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47550" y="2540822"/>
            <a:ext cx="763762" cy="764111"/>
          </a:xfrm>
          <a:prstGeom prst="rect">
            <a:avLst/>
          </a:prstGeom>
          <a:noFill/>
          <a:ln w="222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011312" y="2600470"/>
            <a:ext cx="1291439" cy="704463"/>
          </a:xfrm>
          <a:prstGeom prst="rect">
            <a:avLst/>
          </a:prstGeom>
          <a:noFill/>
          <a:ln w="222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80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pivot == </a:t>
            </a:r>
            <a:r>
              <a:rPr lang="en-US" altLang="ko-KR" dirty="0" err="1" smtClean="0"/>
              <a:t>set_index</a:t>
            </a:r>
            <a:r>
              <a:rPr lang="en-US" altLang="ko-KR" dirty="0" smtClean="0"/>
              <a:t>().unstack()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피봇테이블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set_index</a:t>
            </a:r>
            <a:r>
              <a:rPr lang="en-US" altLang="ko-KR" dirty="0" smtClean="0"/>
              <a:t> </a:t>
            </a:r>
            <a:r>
              <a:rPr lang="ko-KR" altLang="en-US" dirty="0"/>
              <a:t>명령과 </a:t>
            </a:r>
            <a:r>
              <a:rPr lang="en-US" altLang="ko-KR" dirty="0"/>
              <a:t>unstack </a:t>
            </a:r>
            <a:r>
              <a:rPr lang="ko-KR" altLang="en-US" dirty="0"/>
              <a:t>명령을 사용해서 </a:t>
            </a:r>
            <a:r>
              <a:rPr lang="ko-KR" altLang="en-US" dirty="0" smtClean="0"/>
              <a:t>생성도 가능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df.pivot</a:t>
            </a:r>
            <a:r>
              <a:rPr lang="en-US" altLang="ko-KR" dirty="0" smtClean="0"/>
              <a:t>(index, columns, values)</a:t>
            </a:r>
          </a:p>
          <a:p>
            <a:pPr lvl="2"/>
            <a:r>
              <a:rPr lang="en-US" altLang="ko-KR" dirty="0" err="1" smtClean="0"/>
              <a:t>df.set_index</a:t>
            </a:r>
            <a:r>
              <a:rPr lang="en-US" altLang="ko-KR" dirty="0" smtClean="0"/>
              <a:t>([index</a:t>
            </a:r>
            <a:r>
              <a:rPr lang="en-US" altLang="ko-KR" dirty="0"/>
              <a:t>, </a:t>
            </a:r>
            <a:r>
              <a:rPr lang="en-US" altLang="ko-KR" dirty="0" smtClean="0"/>
              <a:t>columns])[values].unstack</a:t>
            </a:r>
            <a:r>
              <a:rPr lang="en-US" altLang="ko-KR" dirty="0" smtClean="0"/>
              <a:t>()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set_index</a:t>
            </a:r>
            <a:r>
              <a:rPr lang="en-US" altLang="ko-KR" dirty="0" smtClean="0"/>
              <a:t>()</a:t>
            </a:r>
          </a:p>
          <a:p>
            <a:pPr lvl="2"/>
            <a:r>
              <a:rPr lang="ko-KR" altLang="en-US" dirty="0" smtClean="0"/>
              <a:t>지정한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열을 행 </a:t>
            </a:r>
            <a:r>
              <a:rPr lang="ko-KR" altLang="en-US" dirty="0" err="1" smtClean="0"/>
              <a:t>인텍스로</a:t>
            </a:r>
            <a:r>
              <a:rPr lang="ko-KR" altLang="en-US" dirty="0" smtClean="0"/>
              <a:t> 지정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31" y="3250982"/>
            <a:ext cx="2562225" cy="2857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699" y="2466694"/>
            <a:ext cx="3095625" cy="2047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146" y="4531680"/>
            <a:ext cx="4505325" cy="22002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831" y="4614076"/>
            <a:ext cx="436317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cs typeface="Tahoma" pitchFamily="34" charset="0"/>
              </a:rPr>
              <a:t>df1.set_index(["</a:t>
            </a:r>
            <a:r>
              <a:rPr lang="ko-KR" altLang="en-US" sz="1400" dirty="0">
                <a:latin typeface="맑은 고딕" panose="020B0503020000020004" pitchFamily="50" charset="-127"/>
                <a:cs typeface="Tahoma" pitchFamily="34" charset="0"/>
              </a:rPr>
              <a:t>도시</a:t>
            </a:r>
            <a:r>
              <a:rPr lang="en-US" altLang="ko-KR" sz="1400" dirty="0">
                <a:latin typeface="맑은 고딕" panose="020B0503020000020004" pitchFamily="50" charset="-127"/>
                <a:cs typeface="Tahoma" pitchFamily="34" charset="0"/>
              </a:rPr>
              <a:t>", "</a:t>
            </a:r>
            <a:r>
              <a:rPr lang="ko-KR" altLang="en-US" sz="1400" dirty="0">
                <a:latin typeface="맑은 고딕" panose="020B0503020000020004" pitchFamily="50" charset="-127"/>
                <a:cs typeface="Tahoma" pitchFamily="34" charset="0"/>
              </a:rPr>
              <a:t>연도</a:t>
            </a:r>
            <a:r>
              <a:rPr lang="en-US" altLang="ko-KR" sz="1400" dirty="0">
                <a:latin typeface="맑은 고딕" panose="020B0503020000020004" pitchFamily="50" charset="-127"/>
                <a:cs typeface="Tahoma" pitchFamily="34" charset="0"/>
              </a:rPr>
              <a:t>"])['</a:t>
            </a:r>
            <a:r>
              <a:rPr lang="ko-KR" altLang="en-US" sz="1400" dirty="0">
                <a:latin typeface="맑은 고딕" panose="020B0503020000020004" pitchFamily="50" charset="-127"/>
                <a:cs typeface="Tahoma" pitchFamily="34" charset="0"/>
              </a:rPr>
              <a:t>인구</a:t>
            </a:r>
            <a:r>
              <a:rPr lang="en-US" altLang="ko-KR" sz="1400" dirty="0">
                <a:latin typeface="맑은 고딕" panose="020B0503020000020004" pitchFamily="50" charset="-127"/>
                <a:cs typeface="Tahoma" pitchFamily="34" charset="0"/>
              </a:rPr>
              <a:t>'].unstack()</a:t>
            </a:r>
            <a:endParaRPr lang="ko-KR" altLang="en-US" sz="1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26273" y="4593203"/>
            <a:ext cx="1927255" cy="337794"/>
          </a:xfrm>
          <a:prstGeom prst="rect">
            <a:avLst/>
          </a:prstGeom>
          <a:noFill/>
          <a:ln w="222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027587" y="2606039"/>
            <a:ext cx="1836254" cy="277105"/>
          </a:xfrm>
          <a:prstGeom prst="rect">
            <a:avLst/>
          </a:prstGeom>
          <a:noFill/>
          <a:ln w="222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5385860" y="2825496"/>
            <a:ext cx="859492" cy="571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6689900" y="2844067"/>
            <a:ext cx="234412" cy="346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6789837" y="2825496"/>
            <a:ext cx="748790" cy="944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43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시계열</a:t>
            </a:r>
            <a:r>
              <a:rPr lang="ko-KR" altLang="en-US" dirty="0" smtClean="0"/>
              <a:t> 자료                                         </a:t>
            </a:r>
            <a:r>
              <a:rPr lang="en-US" altLang="ko-KR" dirty="0" smtClean="0"/>
              <a:t>p338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열이</a:t>
            </a:r>
            <a:r>
              <a:rPr lang="en-US" altLang="ko-KR" dirty="0" smtClean="0"/>
              <a:t> 14</a:t>
            </a:r>
            <a:r>
              <a:rPr lang="ko-KR" altLang="en-US" dirty="0" smtClean="0"/>
              <a:t>개인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자료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1602783"/>
            <a:ext cx="6642202" cy="461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0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pivot()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43" y="1046075"/>
            <a:ext cx="4456655" cy="47504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841" y="993497"/>
            <a:ext cx="4066148" cy="535196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593538" y="4527216"/>
            <a:ext cx="1296697" cy="252175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593538" y="4967484"/>
            <a:ext cx="1409819" cy="252175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57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열 추가 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2761929" cy="5151503"/>
          </a:xfrm>
        </p:spPr>
        <p:txBody>
          <a:bodyPr/>
          <a:lstStyle/>
          <a:p>
            <a:r>
              <a:rPr lang="ko-KR" altLang="en-US" dirty="0" smtClean="0"/>
              <a:t>다시 </a:t>
            </a:r>
            <a:r>
              <a:rPr lang="en-US" altLang="ko-KR" dirty="0" smtClean="0"/>
              <a:t>pivot()</a:t>
            </a:r>
          </a:p>
          <a:p>
            <a:pPr lvl="1"/>
            <a:r>
              <a:rPr lang="ko-KR" altLang="en-US" dirty="0"/>
              <a:t>옵션 </a:t>
            </a:r>
            <a:r>
              <a:rPr lang="en-US" altLang="ko-KR" dirty="0"/>
              <a:t>values</a:t>
            </a:r>
          </a:p>
          <a:p>
            <a:pPr lvl="2"/>
            <a:r>
              <a:rPr lang="ko-KR" altLang="en-US" dirty="0" smtClean="0"/>
              <a:t>지정하지 </a:t>
            </a:r>
            <a:r>
              <a:rPr lang="ko-KR" altLang="en-US" dirty="0"/>
              <a:t>않으면 남아 있는 모든 열이 다중 색인으로 열 이름이 들어 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005" y="372282"/>
            <a:ext cx="6011762" cy="640080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170027" y="3145999"/>
            <a:ext cx="1823304" cy="252175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988110" y="921794"/>
            <a:ext cx="1005221" cy="221032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2"/>
          </p:cNvCxnSpPr>
          <p:nvPr/>
        </p:nvCxnSpPr>
        <p:spPr>
          <a:xfrm flipH="1">
            <a:off x="6130138" y="1142826"/>
            <a:ext cx="360583" cy="2003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682919" y="3643623"/>
            <a:ext cx="1569395" cy="1162463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4522812" y="2897255"/>
            <a:ext cx="576202" cy="746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5040863" y="2893741"/>
            <a:ext cx="576202" cy="504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678191" y="3438264"/>
            <a:ext cx="4448995" cy="153499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59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ldata.pivot</a:t>
            </a:r>
            <a:r>
              <a:rPr lang="en-US" altLang="ko-KR" dirty="0"/>
              <a:t>('date', 'item</a:t>
            </a:r>
            <a:r>
              <a:rPr lang="en-US" altLang="ko-KR" dirty="0" smtClean="0"/>
              <a:t>')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379378" cy="5151503"/>
          </a:xfrm>
        </p:spPr>
        <p:txBody>
          <a:bodyPr/>
          <a:lstStyle/>
          <a:p>
            <a:r>
              <a:rPr lang="ko-KR" altLang="en-US" dirty="0" smtClean="0"/>
              <a:t>위 </a:t>
            </a:r>
            <a:r>
              <a:rPr lang="en-US" altLang="ko-KR" dirty="0" smtClean="0"/>
              <a:t>pivot()</a:t>
            </a:r>
            <a:r>
              <a:rPr lang="ko-KR" altLang="en-US" dirty="0" smtClean="0"/>
              <a:t>은 다음과 같음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ldata.set_index</a:t>
            </a:r>
            <a:r>
              <a:rPr lang="en-US" altLang="ko-KR" dirty="0"/>
              <a:t>(['date', 'item']).unstack('item')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630" y="988951"/>
            <a:ext cx="4961887" cy="566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2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168550" y="1665325"/>
            <a:ext cx="505619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8</a:t>
            </a:r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장 데이터 </a:t>
            </a:r>
            <a:r>
              <a:rPr lang="ko-KR" alt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준비하기</a:t>
            </a:r>
            <a:r>
              <a:rPr lang="en-US" altLang="ko-KR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</a:p>
          <a:p>
            <a:pPr algn="ctr"/>
            <a:r>
              <a:rPr lang="ko-KR" alt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조인</a:t>
            </a:r>
            <a:r>
              <a:rPr lang="en-US" altLang="ko-KR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  <a:r>
              <a:rPr lang="ko-KR" alt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병합</a:t>
            </a:r>
            <a:r>
              <a:rPr lang="en-US" altLang="ko-KR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  <a:r>
              <a:rPr lang="ko-KR" alt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변형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57386" y="3643610"/>
            <a:ext cx="3266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melt </a:t>
            </a:r>
            <a:r>
              <a:rPr lang="en-US" altLang="ko-KR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pivot</a:t>
            </a:r>
            <a:endParaRPr lang="en-US" altLang="ko-KR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558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녹이는</a:t>
            </a:r>
            <a:r>
              <a:rPr lang="en-US" altLang="ko-KR" dirty="0" smtClean="0"/>
              <a:t> melt() </a:t>
            </a:r>
            <a:r>
              <a:rPr lang="ko-KR" altLang="en-US" dirty="0" smtClean="0"/>
              <a:t>개요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칼럼명이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r>
              <a:rPr lang="en-US" altLang="ko-KR" dirty="0"/>
              <a:t>: </a:t>
            </a:r>
            <a:r>
              <a:rPr lang="en-US" altLang="ko-KR" dirty="0" smtClean="0"/>
              <a:t>variable, value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데이터프레임의 컬럼 이름 자체를 한 컬럼 </a:t>
            </a:r>
            <a:r>
              <a:rPr lang="en-US" altLang="ko-KR" dirty="0" err="1" smtClean="0"/>
              <a:t>varibale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모두 내리고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해당하는 값을 다른 칼럼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에 따로 </a:t>
            </a:r>
            <a:r>
              <a:rPr lang="ko-KR" altLang="en-US" dirty="0"/>
              <a:t>빼는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변수 </a:t>
            </a:r>
            <a:r>
              <a:rPr lang="en-US" altLang="ko-KR" dirty="0" err="1" smtClean="0"/>
              <a:t>id_vars</a:t>
            </a:r>
            <a:r>
              <a:rPr lang="ko-KR" altLang="en-US" dirty="0" smtClean="0"/>
              <a:t>를 </a:t>
            </a:r>
            <a:r>
              <a:rPr lang="ko-KR" altLang="en-US" dirty="0"/>
              <a:t>기준으로 </a:t>
            </a:r>
            <a:r>
              <a:rPr lang="ko-KR" altLang="en-US" dirty="0" smtClean="0"/>
              <a:t>칼럼 </a:t>
            </a:r>
            <a:r>
              <a:rPr lang="ko-KR" altLang="en-US" dirty="0"/>
              <a:t>이름을 </a:t>
            </a:r>
            <a:r>
              <a:rPr lang="en-US" altLang="ko-KR" dirty="0"/>
              <a:t>'variable' </a:t>
            </a:r>
            <a:r>
              <a:rPr lang="ko-KR" altLang="en-US" dirty="0"/>
              <a:t>칼럼에 위에서 아래로 길게 </a:t>
            </a:r>
            <a:r>
              <a:rPr lang="ko-KR" altLang="en-US" dirty="0" smtClean="0"/>
              <a:t>쌓아놓고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'value</a:t>
            </a:r>
            <a:r>
              <a:rPr lang="en-US" altLang="ko-KR" dirty="0"/>
              <a:t>' </a:t>
            </a:r>
            <a:r>
              <a:rPr lang="ko-KR" altLang="en-US" dirty="0"/>
              <a:t>칼럼에 </a:t>
            </a:r>
            <a:r>
              <a:rPr lang="en-US" altLang="ko-KR" dirty="0" err="1" smtClean="0"/>
              <a:t>id_vars</a:t>
            </a:r>
            <a:r>
              <a:rPr lang="ko-KR" altLang="en-US" dirty="0" smtClean="0"/>
              <a:t>와 </a:t>
            </a:r>
            <a:r>
              <a:rPr lang="en-US" altLang="ko-KR" dirty="0"/>
              <a:t>variable</a:t>
            </a:r>
            <a:r>
              <a:rPr lang="ko-KR" altLang="en-US" dirty="0"/>
              <a:t>에 해당하는 값을 넣어주는 식으로 데이터를 </a:t>
            </a:r>
            <a:r>
              <a:rPr lang="ko-KR" altLang="en-US" dirty="0" smtClean="0"/>
              <a:t>다시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기존</a:t>
            </a:r>
            <a:r>
              <a:rPr lang="en-US" altLang="ko-KR" dirty="0" smtClean="0"/>
              <a:t> index</a:t>
            </a:r>
            <a:r>
              <a:rPr lang="ko-KR" altLang="en-US" dirty="0" smtClean="0"/>
              <a:t>는 상관 없이 반환 값의 인덱스는 기본 정수 인덱스 </a:t>
            </a:r>
            <a:r>
              <a:rPr lang="en-US" altLang="ko-KR" dirty="0" err="1" smtClean="0"/>
              <a:t>RangeIndex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2243328" y="3450336"/>
            <a:ext cx="4888992" cy="2895127"/>
            <a:chOff x="1737328" y="2994015"/>
            <a:chExt cx="5906228" cy="3625768"/>
          </a:xfrm>
        </p:grpSpPr>
        <p:pic>
          <p:nvPicPr>
            <p:cNvPr id="1026" name="Picture 2" descr="https://img1.daumcdn.net/thumb/R720x0.q80/?scode=mtistory2&amp;fname=http%3A%2F%2Fcfile3.uf.tistory.com%2Fimage%2F25177F4E5863D58A0C120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7328" y="2994015"/>
              <a:ext cx="5906228" cy="3625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타원 5"/>
            <p:cNvSpPr/>
            <p:nvPr/>
          </p:nvSpPr>
          <p:spPr>
            <a:xfrm>
              <a:off x="2994593" y="4154318"/>
              <a:ext cx="1235295" cy="146451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5874427" y="4154317"/>
              <a:ext cx="1579510" cy="2244905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>
              <a:off x="3835750" y="5634596"/>
              <a:ext cx="2254469" cy="651322"/>
            </a:xfrm>
            <a:custGeom>
              <a:avLst/>
              <a:gdLst>
                <a:gd name="connsiteX0" fmla="*/ 0 w 2254469"/>
                <a:gd name="connsiteY0" fmla="*/ 0 h 651322"/>
                <a:gd name="connsiteX1" fmla="*/ 693683 w 2254469"/>
                <a:gd name="connsiteY1" fmla="*/ 622738 h 651322"/>
                <a:gd name="connsiteX2" fmla="*/ 2254469 w 2254469"/>
                <a:gd name="connsiteY2" fmla="*/ 488731 h 651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469" h="651322">
                  <a:moveTo>
                    <a:pt x="0" y="0"/>
                  </a:moveTo>
                  <a:cubicBezTo>
                    <a:pt x="158969" y="270641"/>
                    <a:pt x="317938" y="541283"/>
                    <a:pt x="693683" y="622738"/>
                  </a:cubicBezTo>
                  <a:cubicBezTo>
                    <a:pt x="1069428" y="704193"/>
                    <a:pt x="1661948" y="596462"/>
                    <a:pt x="2254469" y="488731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27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녹이는</a:t>
            </a:r>
            <a:r>
              <a:rPr lang="en-US" altLang="ko-KR" dirty="0" smtClean="0"/>
              <a:t> melt() </a:t>
            </a:r>
            <a:r>
              <a:rPr lang="ko-KR" altLang="en-US" dirty="0" smtClean="0"/>
              <a:t>개요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데이터프레임의 컬럼 이름 자체를 한 컬럼 </a:t>
            </a:r>
            <a:r>
              <a:rPr lang="en-US" altLang="ko-KR" dirty="0" err="1" smtClean="0"/>
              <a:t>varibale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모두 내리고 해당하는 값을 다른 칼럼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에 따로 </a:t>
            </a:r>
            <a:r>
              <a:rPr lang="ko-KR" altLang="en-US" dirty="0"/>
              <a:t>빼는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 </a:t>
            </a:r>
            <a:r>
              <a:rPr lang="en-US" altLang="ko-KR" dirty="0" err="1" smtClean="0"/>
              <a:t>id_vars</a:t>
            </a:r>
            <a:r>
              <a:rPr lang="ko-KR" altLang="en-US" dirty="0" smtClean="0"/>
              <a:t>를 </a:t>
            </a:r>
            <a:r>
              <a:rPr lang="ko-KR" altLang="en-US" dirty="0"/>
              <a:t>기준으로 원래 </a:t>
            </a:r>
            <a:r>
              <a:rPr lang="ko-KR" altLang="en-US" dirty="0" smtClean="0"/>
              <a:t>데이터프레임에 있던 여러 개의 </a:t>
            </a:r>
            <a:r>
              <a:rPr lang="ko-KR" altLang="en-US" dirty="0"/>
              <a:t>칼럼 이름을 </a:t>
            </a:r>
            <a:r>
              <a:rPr lang="en-US" altLang="ko-KR" dirty="0"/>
              <a:t>'variable' </a:t>
            </a:r>
            <a:r>
              <a:rPr lang="ko-KR" altLang="en-US" dirty="0"/>
              <a:t>칼럼에 위에서 아래로 길게 쌓아놓고</a:t>
            </a:r>
            <a:r>
              <a:rPr lang="en-US" altLang="ko-KR" dirty="0"/>
              <a:t>, 'value' </a:t>
            </a:r>
            <a:r>
              <a:rPr lang="ko-KR" altLang="en-US" dirty="0"/>
              <a:t>칼럼에 </a:t>
            </a:r>
            <a:r>
              <a:rPr lang="en-US" altLang="ko-KR" dirty="0" err="1" smtClean="0"/>
              <a:t>id_vars</a:t>
            </a:r>
            <a:r>
              <a:rPr lang="ko-KR" altLang="en-US" dirty="0" smtClean="0"/>
              <a:t>와 </a:t>
            </a:r>
            <a:r>
              <a:rPr lang="en-US" altLang="ko-KR" dirty="0"/>
              <a:t>variable</a:t>
            </a:r>
            <a:r>
              <a:rPr lang="ko-KR" altLang="en-US" dirty="0"/>
              <a:t>에 해당하는 값을 넣어주는 식으로 데이터를 </a:t>
            </a:r>
            <a:r>
              <a:rPr lang="ko-KR" altLang="en-US" dirty="0" smtClean="0"/>
              <a:t>다시 생성 </a:t>
            </a:r>
            <a:endParaRPr lang="ko-KR" altLang="en-US" dirty="0"/>
          </a:p>
        </p:txBody>
      </p:sp>
      <p:pic>
        <p:nvPicPr>
          <p:cNvPr id="1026" name="Picture 2" descr="https://img1.daumcdn.net/thumb/R720x0.q80/?scode=mtistory2&amp;fname=http%3A%2F%2Fcfile3.uf.tistory.com%2Fimage%2F25177F4E5863D58A0C120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698" y="2806236"/>
            <a:ext cx="6241476" cy="383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/>
          <p:cNvSpPr/>
          <p:nvPr/>
        </p:nvSpPr>
        <p:spPr>
          <a:xfrm>
            <a:off x="2994593" y="4056782"/>
            <a:ext cx="1235295" cy="146451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106075" y="4056783"/>
            <a:ext cx="1568414" cy="2342440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3835750" y="5521294"/>
            <a:ext cx="2516282" cy="764624"/>
          </a:xfrm>
          <a:custGeom>
            <a:avLst/>
            <a:gdLst>
              <a:gd name="connsiteX0" fmla="*/ 0 w 2254469"/>
              <a:gd name="connsiteY0" fmla="*/ 0 h 651322"/>
              <a:gd name="connsiteX1" fmla="*/ 693683 w 2254469"/>
              <a:gd name="connsiteY1" fmla="*/ 622738 h 651322"/>
              <a:gd name="connsiteX2" fmla="*/ 2254469 w 2254469"/>
              <a:gd name="connsiteY2" fmla="*/ 488731 h 651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4469" h="651322">
                <a:moveTo>
                  <a:pt x="0" y="0"/>
                </a:moveTo>
                <a:cubicBezTo>
                  <a:pt x="158969" y="270641"/>
                  <a:pt x="317938" y="541283"/>
                  <a:pt x="693683" y="622738"/>
                </a:cubicBezTo>
                <a:cubicBezTo>
                  <a:pt x="1069428" y="704193"/>
                  <a:pt x="1661948" y="596462"/>
                  <a:pt x="2254469" y="488731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 설명선 8"/>
          <p:cNvSpPr/>
          <p:nvPr/>
        </p:nvSpPr>
        <p:spPr>
          <a:xfrm>
            <a:off x="579120" y="5791200"/>
            <a:ext cx="2582224" cy="826725"/>
          </a:xfrm>
          <a:prstGeom prst="wedgeRectCallout">
            <a:avLst>
              <a:gd name="adj1" fmla="val 89681"/>
              <a:gd name="adj2" fmla="val -11765"/>
            </a:avLst>
          </a:pr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데이터가 녹아서</a:t>
            </a:r>
            <a:r>
              <a:rPr lang="en-US" altLang="ko-KR" sz="1400" dirty="0" smtClean="0">
                <a:solidFill>
                  <a:srgbClr val="FF0000"/>
                </a:solidFill>
              </a:rPr>
              <a:t>(melt)</a:t>
            </a:r>
            <a:r>
              <a:rPr lang="ko-KR" altLang="en-US" sz="1400" dirty="0" smtClean="0">
                <a:solidFill>
                  <a:srgbClr val="FF0000"/>
                </a:solidFill>
              </a:rPr>
              <a:t> 두 개의 열</a:t>
            </a:r>
            <a:r>
              <a:rPr lang="en-US" altLang="ko-KR" sz="1400" dirty="0" smtClean="0">
                <a:solidFill>
                  <a:srgbClr val="FF0000"/>
                </a:solidFill>
              </a:rPr>
              <a:t>(variable, value)</a:t>
            </a:r>
            <a:r>
              <a:rPr lang="ko-KR" altLang="en-US" sz="1400" dirty="0" smtClean="0">
                <a:solidFill>
                  <a:srgbClr val="FF0000"/>
                </a:solidFill>
              </a:rPr>
              <a:t>로 길게 늘어나게 된다</a:t>
            </a:r>
            <a:r>
              <a:rPr lang="en-US" altLang="ko-KR" sz="1400" dirty="0" smtClean="0">
                <a:solidFill>
                  <a:srgbClr val="FF0000"/>
                </a:solidFill>
              </a:rPr>
              <a:t>.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80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168550" y="1665325"/>
            <a:ext cx="505619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8</a:t>
            </a:r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장 데이터 </a:t>
            </a:r>
            <a:r>
              <a:rPr lang="ko-KR" alt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준비하기</a:t>
            </a:r>
            <a:r>
              <a:rPr lang="en-US" altLang="ko-KR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</a:p>
          <a:p>
            <a:pPr algn="ctr"/>
            <a:r>
              <a:rPr lang="ko-KR" alt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조인</a:t>
            </a:r>
            <a:r>
              <a:rPr lang="en-US" altLang="ko-KR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  <a:r>
              <a:rPr lang="ko-KR" alt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병합</a:t>
            </a:r>
            <a:r>
              <a:rPr lang="en-US" altLang="ko-KR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  <a:r>
              <a:rPr lang="ko-KR" alt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변형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68550" y="3643610"/>
            <a:ext cx="46442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stack unstack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401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melt </a:t>
            </a:r>
            <a:r>
              <a:rPr lang="ko-KR" altLang="en-US" dirty="0" smtClean="0"/>
              <a:t>인자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DataFrame.melt</a:t>
            </a:r>
            <a:r>
              <a:rPr lang="en-US" altLang="ko-KR" dirty="0"/>
              <a:t>(self, </a:t>
            </a:r>
            <a:r>
              <a:rPr lang="en-US" altLang="ko-KR" dirty="0" err="1">
                <a:solidFill>
                  <a:srgbClr val="FF0000"/>
                </a:solidFill>
              </a:rPr>
              <a:t>id_vars</a:t>
            </a:r>
            <a:r>
              <a:rPr lang="en-US" altLang="ko-KR" dirty="0">
                <a:solidFill>
                  <a:srgbClr val="FF0000"/>
                </a:solidFill>
              </a:rPr>
              <a:t>=</a:t>
            </a:r>
            <a:r>
              <a:rPr lang="en-US" altLang="ko-KR" dirty="0"/>
              <a:t>None, </a:t>
            </a:r>
            <a:r>
              <a:rPr lang="en-US" altLang="ko-KR" dirty="0" err="1"/>
              <a:t>value_vars</a:t>
            </a:r>
            <a:r>
              <a:rPr lang="en-US" altLang="ko-KR" dirty="0"/>
              <a:t>=None, </a:t>
            </a:r>
            <a:r>
              <a:rPr lang="en-US" altLang="ko-KR" dirty="0" err="1"/>
              <a:t>var_name</a:t>
            </a:r>
            <a:r>
              <a:rPr lang="en-US" altLang="ko-KR" dirty="0"/>
              <a:t>=None, </a:t>
            </a:r>
            <a:r>
              <a:rPr lang="en-US" altLang="ko-KR" dirty="0" err="1"/>
              <a:t>value_name</a:t>
            </a:r>
            <a:r>
              <a:rPr lang="en-US" altLang="ko-KR" dirty="0"/>
              <a:t>='value', </a:t>
            </a:r>
            <a:r>
              <a:rPr lang="en-US" altLang="ko-KR" dirty="0" err="1"/>
              <a:t>col_level</a:t>
            </a:r>
            <a:r>
              <a:rPr lang="en-US" altLang="ko-KR" dirty="0"/>
              <a:t>=None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en-US" altLang="ko-KR" dirty="0" err="1" smtClean="0"/>
              <a:t>DataFrame</a:t>
            </a:r>
            <a:r>
              <a:rPr lang="ko-KR" altLang="en-US" dirty="0"/>
              <a:t>를 </a:t>
            </a:r>
            <a:r>
              <a:rPr lang="ko-KR" altLang="en-US" dirty="0" err="1"/>
              <a:t>와이드</a:t>
            </a:r>
            <a:r>
              <a:rPr lang="ko-KR" altLang="en-US" dirty="0"/>
              <a:t> 형식에서 긴 형식으로 </a:t>
            </a:r>
            <a:r>
              <a:rPr lang="en-US" altLang="ko-KR" dirty="0" err="1" smtClean="0"/>
              <a:t>unpivot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모양이 </a:t>
            </a:r>
            <a:r>
              <a:rPr lang="ko-KR" altLang="en-US" dirty="0" err="1" smtClean="0"/>
              <a:t>길어짐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선택적으로 </a:t>
            </a:r>
            <a:r>
              <a:rPr lang="ko-KR" altLang="en-US" dirty="0" err="1"/>
              <a:t>식별자</a:t>
            </a:r>
            <a:r>
              <a:rPr lang="ko-KR" altLang="en-US" dirty="0"/>
              <a:t> </a:t>
            </a:r>
            <a:r>
              <a:rPr lang="ko-KR" altLang="en-US" dirty="0" smtClean="0"/>
              <a:t>집합</a:t>
            </a:r>
            <a:r>
              <a:rPr lang="en-US" altLang="ko-KR" dirty="0" smtClean="0"/>
              <a:t>(</a:t>
            </a:r>
            <a:r>
              <a:rPr lang="en-US" altLang="ko-KR" dirty="0"/>
              <a:t>identifiers set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남김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열을 그대로 유지하는 칼럼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Unpivot</a:t>
            </a:r>
            <a:r>
              <a:rPr lang="en-US" altLang="ko-KR" dirty="0" smtClean="0"/>
              <a:t> </a:t>
            </a:r>
            <a:r>
              <a:rPr lang="en-US" altLang="ko-KR" dirty="0"/>
              <a:t>a </a:t>
            </a:r>
            <a:r>
              <a:rPr lang="en-US" altLang="ko-KR" dirty="0" err="1"/>
              <a:t>DataFrame</a:t>
            </a:r>
            <a:r>
              <a:rPr lang="en-US" altLang="ko-KR" dirty="0"/>
              <a:t> from wide to long format, optionally leaving identifiers set.</a:t>
            </a:r>
          </a:p>
          <a:p>
            <a:pPr lvl="2"/>
            <a:r>
              <a:rPr lang="ko-KR" altLang="en-US" dirty="0" err="1"/>
              <a:t>식별자</a:t>
            </a:r>
            <a:r>
              <a:rPr lang="ko-KR" altLang="en-US" dirty="0"/>
              <a:t> 변수</a:t>
            </a:r>
            <a:r>
              <a:rPr lang="en-US" altLang="ko-KR" dirty="0"/>
              <a:t>(</a:t>
            </a:r>
            <a:r>
              <a:rPr lang="en-US" altLang="ko-KR" dirty="0" err="1"/>
              <a:t>id_vars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지정된 여러 열을 유지하는 형태의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으로 변환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기본적으로 </a:t>
            </a:r>
            <a:r>
              <a:rPr lang="ko-KR" altLang="en-US" dirty="0" err="1" smtClean="0"/>
              <a:t>식별자</a:t>
            </a:r>
            <a:r>
              <a:rPr lang="ko-KR" altLang="en-US" dirty="0" smtClean="0"/>
              <a:t> 변수 </a:t>
            </a:r>
            <a:r>
              <a:rPr lang="en-US" altLang="ko-KR" dirty="0" err="1" smtClean="0"/>
              <a:t>id_vars</a:t>
            </a:r>
            <a:r>
              <a:rPr lang="en-US" altLang="ko-KR" dirty="0" smtClean="0"/>
              <a:t> </a:t>
            </a:r>
            <a:r>
              <a:rPr lang="ko-KR" altLang="en-US" dirty="0" smtClean="0"/>
              <a:t>외의 </a:t>
            </a:r>
            <a:r>
              <a:rPr lang="ko-KR" altLang="en-US" dirty="0"/>
              <a:t>모든 열은 </a:t>
            </a:r>
            <a:r>
              <a:rPr lang="ko-KR" altLang="en-US" dirty="0" smtClean="0"/>
              <a:t>두 </a:t>
            </a:r>
            <a:r>
              <a:rPr lang="ko-KR" altLang="en-US" dirty="0"/>
              <a:t>개의 </a:t>
            </a:r>
            <a:r>
              <a:rPr lang="ko-KR" altLang="en-US" dirty="0" smtClean="0"/>
              <a:t>열인 </a:t>
            </a:r>
            <a:r>
              <a:rPr lang="en-US" altLang="ko-KR" dirty="0"/>
              <a:t>'variable‘</a:t>
            </a:r>
            <a:r>
              <a:rPr lang="ko-KR" altLang="en-US" dirty="0"/>
              <a:t>과 </a:t>
            </a:r>
            <a:r>
              <a:rPr lang="en-US" altLang="ko-KR" dirty="0" smtClean="0"/>
              <a:t>'value＇</a:t>
            </a:r>
            <a:r>
              <a:rPr lang="ko-KR" altLang="en-US" dirty="0" smtClean="0"/>
              <a:t>로  </a:t>
            </a:r>
            <a:r>
              <a:rPr lang="en-US" altLang="ko-KR" dirty="0" smtClean="0"/>
              <a:t>＂</a:t>
            </a:r>
            <a:r>
              <a:rPr lang="en-US" altLang="ko-KR" dirty="0" err="1" smtClean="0"/>
              <a:t>unpivoluted</a:t>
            </a:r>
            <a:r>
              <a:rPr lang="en-US" altLang="ko-KR" dirty="0" smtClean="0"/>
              <a:t>＂ </a:t>
            </a:r>
            <a:r>
              <a:rPr lang="ko-KR" altLang="en-US" dirty="0"/>
              <a:t>됨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옵션으로 </a:t>
            </a:r>
            <a:r>
              <a:rPr lang="en-US" altLang="ko-KR" dirty="0" err="1" smtClean="0"/>
              <a:t>value_vars</a:t>
            </a:r>
            <a:r>
              <a:rPr lang="ko-KR" altLang="en-US" dirty="0" smtClean="0"/>
              <a:t>에 지정된 </a:t>
            </a:r>
            <a:r>
              <a:rPr lang="ko-KR" altLang="en-US" dirty="0" err="1" smtClean="0"/>
              <a:t>열만도</a:t>
            </a:r>
            <a:r>
              <a:rPr lang="ko-KR" altLang="en-US" dirty="0" smtClean="0"/>
              <a:t>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단 두 개의 열</a:t>
            </a:r>
            <a:r>
              <a:rPr lang="en-US" altLang="ko-KR" dirty="0" smtClean="0"/>
              <a:t>(</a:t>
            </a:r>
            <a:r>
              <a:rPr lang="en-US" altLang="ko-KR" dirty="0"/>
              <a:t>non-identifier columns</a:t>
            </a:r>
            <a:r>
              <a:rPr lang="en-US" altLang="ko-KR" dirty="0" smtClean="0"/>
              <a:t>)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‘variable‘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‘value’</a:t>
            </a:r>
            <a:r>
              <a:rPr lang="ko-KR" altLang="en-US" dirty="0" smtClean="0"/>
              <a:t>만 남음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이 두 열의 이름은 각각 </a:t>
            </a:r>
            <a:r>
              <a:rPr lang="en-US" altLang="ko-KR" dirty="0" err="1" smtClean="0"/>
              <a:t>var_name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value_name</a:t>
            </a:r>
            <a:r>
              <a:rPr lang="ko-KR" altLang="en-US" dirty="0" smtClean="0"/>
              <a:t>으로 수정 가능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3154261" y="1568741"/>
            <a:ext cx="302003" cy="63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Pandas melt to reshape datafr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627" y="4774790"/>
            <a:ext cx="3564750" cy="199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97076" y="4880878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002060"/>
                </a:solidFill>
              </a:rPr>
              <a:t>This function is useful to massage a </a:t>
            </a:r>
            <a:r>
              <a:rPr lang="en-US" altLang="ko-KR" sz="1400" dirty="0" err="1">
                <a:solidFill>
                  <a:srgbClr val="002060"/>
                </a:solidFill>
              </a:rPr>
              <a:t>DataFrame</a:t>
            </a:r>
            <a:r>
              <a:rPr lang="en-US" altLang="ko-KR" sz="1400" dirty="0">
                <a:solidFill>
                  <a:srgbClr val="002060"/>
                </a:solidFill>
              </a:rPr>
              <a:t> into a format where one or more columns are identifier variables (</a:t>
            </a:r>
            <a:r>
              <a:rPr lang="en-US" altLang="ko-KR" sz="1400" dirty="0" err="1">
                <a:solidFill>
                  <a:srgbClr val="002060"/>
                </a:solidFill>
              </a:rPr>
              <a:t>id_vars</a:t>
            </a:r>
            <a:r>
              <a:rPr lang="en-US" altLang="ko-KR" sz="1400" dirty="0">
                <a:solidFill>
                  <a:srgbClr val="002060"/>
                </a:solidFill>
              </a:rPr>
              <a:t>), while all other columns, considered measured variables (</a:t>
            </a:r>
            <a:r>
              <a:rPr lang="en-US" altLang="ko-KR" sz="1400" dirty="0" err="1">
                <a:solidFill>
                  <a:srgbClr val="002060"/>
                </a:solidFill>
              </a:rPr>
              <a:t>value_vars</a:t>
            </a:r>
            <a:r>
              <a:rPr lang="en-US" altLang="ko-KR" sz="1400" dirty="0">
                <a:solidFill>
                  <a:srgbClr val="002060"/>
                </a:solidFill>
              </a:rPr>
              <a:t>), are “</a:t>
            </a:r>
            <a:r>
              <a:rPr lang="en-US" altLang="ko-KR" sz="1400" dirty="0" err="1">
                <a:solidFill>
                  <a:srgbClr val="002060"/>
                </a:solidFill>
              </a:rPr>
              <a:t>unpivoted</a:t>
            </a:r>
            <a:r>
              <a:rPr lang="en-US" altLang="ko-KR" sz="1400" dirty="0">
                <a:solidFill>
                  <a:srgbClr val="002060"/>
                </a:solidFill>
              </a:rPr>
              <a:t>” to the row axis, leaving just two non-identifier columns, ‘variable’ and ‘value’.</a:t>
            </a:r>
            <a:endParaRPr lang="ko-KR" alt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44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두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열로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세로로 길게</a:t>
            </a:r>
            <a:r>
              <a:rPr lang="en-US" altLang="ko-KR" dirty="0" smtClean="0"/>
              <a:t>: melt()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4631249" cy="5151503"/>
          </a:xfrm>
        </p:spPr>
        <p:txBody>
          <a:bodyPr/>
          <a:lstStyle/>
          <a:p>
            <a:r>
              <a:rPr lang="ko-KR" altLang="en-US" dirty="0" smtClean="0"/>
              <a:t>여러 칼럼을 두 개 열 </a:t>
            </a:r>
            <a:r>
              <a:rPr lang="en-US" altLang="ko-KR" dirty="0" err="1" smtClean="0"/>
              <a:t>varibale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로 병합하고 긴 형태로 재구성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인자가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없으면 모든 열을 </a:t>
            </a:r>
            <a:r>
              <a:rPr lang="en-US" altLang="ko-KR" dirty="0" err="1" smtClean="0"/>
              <a:t>varibale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인자 </a:t>
            </a:r>
            <a:r>
              <a:rPr lang="en-US" altLang="ko-KR" dirty="0" err="1" smtClean="0"/>
              <a:t>id_vars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인자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value_vars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인자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var_name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value_name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914" y="1058431"/>
            <a:ext cx="3419249" cy="54744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70" y="3341465"/>
            <a:ext cx="3205692" cy="29803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538" y="3056279"/>
            <a:ext cx="2238682" cy="116946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558178" y="1762317"/>
            <a:ext cx="742038" cy="203644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558178" y="3137820"/>
            <a:ext cx="266550" cy="1653635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468754" y="2000776"/>
            <a:ext cx="831461" cy="495536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874332" y="3137821"/>
            <a:ext cx="357448" cy="1653634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4553175" y="1735344"/>
            <a:ext cx="988089" cy="1593072"/>
          </a:xfrm>
          <a:custGeom>
            <a:avLst/>
            <a:gdLst>
              <a:gd name="connsiteX0" fmla="*/ 960657 w 988089"/>
              <a:gd name="connsiteY0" fmla="*/ 111744 h 1593072"/>
              <a:gd name="connsiteX1" fmla="*/ 850929 w 988089"/>
              <a:gd name="connsiteY1" fmla="*/ 111744 h 1593072"/>
              <a:gd name="connsiteX2" fmla="*/ 537 w 988089"/>
              <a:gd name="connsiteY2" fmla="*/ 1273032 h 1593072"/>
              <a:gd name="connsiteX3" fmla="*/ 988089 w 988089"/>
              <a:gd name="connsiteY3" fmla="*/ 1593072 h 159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8089" h="1593072">
                <a:moveTo>
                  <a:pt x="960657" y="111744"/>
                </a:moveTo>
                <a:cubicBezTo>
                  <a:pt x="985803" y="14970"/>
                  <a:pt x="1010949" y="-81804"/>
                  <a:pt x="850929" y="111744"/>
                </a:cubicBezTo>
                <a:cubicBezTo>
                  <a:pt x="690909" y="305292"/>
                  <a:pt x="-22323" y="1026144"/>
                  <a:pt x="537" y="1273032"/>
                </a:cubicBezTo>
                <a:cubicBezTo>
                  <a:pt x="23397" y="1519920"/>
                  <a:pt x="505743" y="1556496"/>
                  <a:pt x="988089" y="1593072"/>
                </a:cubicBezTo>
              </a:path>
            </a:pathLst>
          </a:custGeom>
          <a:noFill/>
          <a:ln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flipH="1">
            <a:off x="6297074" y="2248544"/>
            <a:ext cx="1013603" cy="1593072"/>
          </a:xfrm>
          <a:custGeom>
            <a:avLst/>
            <a:gdLst>
              <a:gd name="connsiteX0" fmla="*/ 960657 w 988089"/>
              <a:gd name="connsiteY0" fmla="*/ 111744 h 1593072"/>
              <a:gd name="connsiteX1" fmla="*/ 850929 w 988089"/>
              <a:gd name="connsiteY1" fmla="*/ 111744 h 1593072"/>
              <a:gd name="connsiteX2" fmla="*/ 537 w 988089"/>
              <a:gd name="connsiteY2" fmla="*/ 1273032 h 1593072"/>
              <a:gd name="connsiteX3" fmla="*/ 988089 w 988089"/>
              <a:gd name="connsiteY3" fmla="*/ 1593072 h 159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8089" h="1593072">
                <a:moveTo>
                  <a:pt x="960657" y="111744"/>
                </a:moveTo>
                <a:cubicBezTo>
                  <a:pt x="985803" y="14970"/>
                  <a:pt x="1010949" y="-81804"/>
                  <a:pt x="850929" y="111744"/>
                </a:cubicBezTo>
                <a:cubicBezTo>
                  <a:pt x="690909" y="305292"/>
                  <a:pt x="-22323" y="1026144"/>
                  <a:pt x="537" y="1273032"/>
                </a:cubicBezTo>
                <a:cubicBezTo>
                  <a:pt x="23397" y="1519920"/>
                  <a:pt x="505743" y="1556496"/>
                  <a:pt x="988089" y="1593072"/>
                </a:cubicBezTo>
              </a:path>
            </a:pathLst>
          </a:custGeom>
          <a:noFill/>
          <a:ln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7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melt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5" y="1193959"/>
            <a:ext cx="3770428" cy="5338941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넓은 형식에서 긴 형식으로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주요 인자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id_vars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하나 </a:t>
            </a:r>
            <a:r>
              <a:rPr lang="ko-KR" altLang="en-US" dirty="0"/>
              <a:t>이상의 </a:t>
            </a:r>
            <a:r>
              <a:rPr lang="ko-KR" altLang="en-US" dirty="0" smtClean="0"/>
              <a:t>열을 </a:t>
            </a:r>
            <a:r>
              <a:rPr lang="ko-KR" altLang="en-US" dirty="0" err="1" smtClean="0"/>
              <a:t>식별자</a:t>
            </a:r>
            <a:r>
              <a:rPr lang="ko-KR" altLang="en-US" dirty="0" smtClean="0"/>
              <a:t> 집합으로 지정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value_vars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열 </a:t>
            </a:r>
            <a:r>
              <a:rPr lang="en-US" altLang="ko-KR" dirty="0" smtClean="0"/>
              <a:t>variable</a:t>
            </a:r>
            <a:r>
              <a:rPr lang="ko-KR" altLang="en-US" dirty="0" smtClean="0"/>
              <a:t>과  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사용할 열 들을 지정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없으면 </a:t>
            </a:r>
            <a:r>
              <a:rPr lang="en-US" altLang="ko-KR" dirty="0" err="1" smtClean="0"/>
              <a:t>id_vars</a:t>
            </a:r>
            <a:r>
              <a:rPr lang="en-US" altLang="ko-KR" dirty="0" smtClean="0"/>
              <a:t> </a:t>
            </a:r>
            <a:r>
              <a:rPr lang="ko-KR" altLang="en-US" dirty="0" smtClean="0"/>
              <a:t>외의 다른 열은 모두 </a:t>
            </a:r>
            <a:r>
              <a:rPr lang="en-US" altLang="ko-KR" dirty="0" smtClean="0"/>
              <a:t>variable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value</a:t>
            </a:r>
            <a:r>
              <a:rPr lang="ko-KR" altLang="en-US" dirty="0" smtClean="0"/>
              <a:t>로 지정 </a:t>
            </a:r>
            <a:endParaRPr lang="en-US" altLang="ko-KR" dirty="0" smtClean="0"/>
          </a:p>
          <a:p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id_vars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‘variable'</a:t>
            </a:r>
            <a:r>
              <a:rPr lang="ko-KR" altLang="en-US" dirty="0"/>
              <a:t>와 </a:t>
            </a:r>
            <a:r>
              <a:rPr lang="en-US" altLang="ko-KR" dirty="0" smtClean="0"/>
              <a:t>‘value‘ </a:t>
            </a:r>
            <a:r>
              <a:rPr lang="ko-KR" altLang="en-US" dirty="0" smtClean="0"/>
              <a:t>열만 남음</a:t>
            </a:r>
            <a:endParaRPr lang="en-US" altLang="ko-KR" dirty="0" smtClean="0"/>
          </a:p>
          <a:p>
            <a:pPr lvl="2"/>
            <a:r>
              <a:rPr lang="en-US" altLang="ko-KR" dirty="0"/>
              <a:t>‘</a:t>
            </a:r>
            <a:r>
              <a:rPr lang="en-US" altLang="ko-KR" dirty="0" smtClean="0"/>
              <a:t>variable’</a:t>
            </a:r>
            <a:r>
              <a:rPr lang="ko-KR" altLang="en-US" dirty="0" smtClean="0"/>
              <a:t>은 열 이름이 저장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variable </a:t>
            </a:r>
            <a:r>
              <a:rPr lang="ko-KR" altLang="en-US" dirty="0" smtClean="0"/>
              <a:t>열 </a:t>
            </a:r>
            <a:r>
              <a:rPr lang="ko-KR" altLang="en-US" dirty="0"/>
              <a:t>이름은 </a:t>
            </a:r>
            <a:r>
              <a:rPr lang="en-US" altLang="ko-KR" dirty="0" err="1" smtClean="0"/>
              <a:t>var_name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수정 가능</a:t>
            </a:r>
            <a:endParaRPr lang="en-US" altLang="ko-KR" dirty="0" smtClean="0"/>
          </a:p>
          <a:p>
            <a:pPr lvl="2"/>
            <a:r>
              <a:rPr lang="en-US" altLang="ko-KR" dirty="0"/>
              <a:t>‘value</a:t>
            </a:r>
            <a:r>
              <a:rPr lang="en-US" altLang="ko-KR" dirty="0" smtClean="0"/>
              <a:t>‘ </a:t>
            </a:r>
            <a:r>
              <a:rPr lang="ko-KR" altLang="en-US" dirty="0" smtClean="0"/>
              <a:t>에는 실제 값이 저장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value </a:t>
            </a:r>
            <a:r>
              <a:rPr lang="ko-KR" altLang="en-US" dirty="0" smtClean="0"/>
              <a:t>열 이름은 </a:t>
            </a:r>
            <a:r>
              <a:rPr lang="en-US" altLang="ko-KR" dirty="0" err="1"/>
              <a:t>value_name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수정 </a:t>
            </a:r>
            <a:r>
              <a:rPr lang="ko-KR" altLang="en-US" dirty="0" smtClean="0"/>
              <a:t>가능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88" y="1545123"/>
            <a:ext cx="5161000" cy="3295233"/>
          </a:xfrm>
          <a:prstGeom prst="rect">
            <a:avLst/>
          </a:prstGeom>
        </p:spPr>
      </p:pic>
      <p:sp>
        <p:nvSpPr>
          <p:cNvPr id="6" name="사각형 설명선 5"/>
          <p:cNvSpPr/>
          <p:nvPr/>
        </p:nvSpPr>
        <p:spPr>
          <a:xfrm>
            <a:off x="6739127" y="5223322"/>
            <a:ext cx="1463041" cy="612648"/>
          </a:xfrm>
          <a:prstGeom prst="wedgeRectCallout">
            <a:avLst>
              <a:gd name="adj1" fmla="val 16109"/>
              <a:gd name="adj2" fmla="val -119524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rgbClr val="FF0000"/>
                </a:solidFill>
              </a:rPr>
              <a:t>value_vars</a:t>
            </a:r>
            <a:r>
              <a:rPr lang="ko-KR" altLang="en-US" sz="1400" dirty="0" smtClean="0">
                <a:solidFill>
                  <a:srgbClr val="FF0000"/>
                </a:solidFill>
              </a:rPr>
              <a:t>에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지정된 열 이름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7546722" y="2744928"/>
            <a:ext cx="423216" cy="1030914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7546722" y="3775842"/>
            <a:ext cx="423216" cy="1030914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353854" y="2361962"/>
            <a:ext cx="1192868" cy="665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endCxn id="8" idx="1"/>
          </p:cNvCxnSpPr>
          <p:nvPr/>
        </p:nvCxnSpPr>
        <p:spPr>
          <a:xfrm>
            <a:off x="6926853" y="2378762"/>
            <a:ext cx="681848" cy="1548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16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칼럼 이름 수정 인자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pd.melt</a:t>
            </a:r>
            <a:r>
              <a:rPr lang="en-US" altLang="ko-KR" dirty="0"/>
              <a:t>(</a:t>
            </a:r>
          </a:p>
          <a:p>
            <a:pPr lvl="1"/>
            <a:r>
              <a:rPr lang="en-US" altLang="ko-KR" dirty="0"/>
              <a:t>    frame: </a:t>
            </a:r>
            <a:r>
              <a:rPr lang="en-US" altLang="ko-KR" dirty="0" err="1"/>
              <a:t>pandas.core.frame.DataFrame</a:t>
            </a:r>
            <a:r>
              <a:rPr lang="en-US" altLang="ko-KR" dirty="0"/>
              <a:t>,</a:t>
            </a:r>
          </a:p>
          <a:p>
            <a:pPr lvl="1"/>
            <a:r>
              <a:rPr lang="en-US" altLang="ko-KR" dirty="0"/>
              <a:t>    </a:t>
            </a:r>
            <a:r>
              <a:rPr lang="en-US" altLang="ko-KR" dirty="0" err="1"/>
              <a:t>id_vars</a:t>
            </a:r>
            <a:r>
              <a:rPr lang="en-US" altLang="ko-KR" dirty="0"/>
              <a:t>=None,</a:t>
            </a:r>
          </a:p>
          <a:p>
            <a:pPr lvl="1"/>
            <a:r>
              <a:rPr lang="en-US" altLang="ko-KR" dirty="0"/>
              <a:t>    </a:t>
            </a:r>
            <a:r>
              <a:rPr lang="en-US" altLang="ko-KR" dirty="0" err="1"/>
              <a:t>value_vars</a:t>
            </a:r>
            <a:r>
              <a:rPr lang="en-US" altLang="ko-KR" dirty="0"/>
              <a:t>=None,</a:t>
            </a:r>
          </a:p>
          <a:p>
            <a:pPr lvl="1"/>
            <a:r>
              <a:rPr lang="en-US" altLang="ko-KR" dirty="0"/>
              <a:t>    </a:t>
            </a:r>
            <a:r>
              <a:rPr lang="en-US" altLang="ko-KR" dirty="0" err="1" smtClean="0">
                <a:solidFill>
                  <a:srgbClr val="FF0000"/>
                </a:solidFill>
              </a:rPr>
              <a:t>var_name</a:t>
            </a:r>
            <a:r>
              <a:rPr lang="en-US" altLang="ko-KR" dirty="0" smtClean="0">
                <a:solidFill>
                  <a:srgbClr val="FF0000"/>
                </a:solidFill>
              </a:rPr>
              <a:t>=None</a:t>
            </a:r>
            <a:r>
              <a:rPr lang="en-US" altLang="ko-KR" dirty="0" smtClean="0"/>
              <a:t>,</a:t>
            </a:r>
            <a:endParaRPr lang="en-US" altLang="ko-KR" dirty="0"/>
          </a:p>
          <a:p>
            <a:pPr lvl="1"/>
            <a:r>
              <a:rPr lang="en-US" altLang="ko-KR" dirty="0"/>
              <a:t>    </a:t>
            </a:r>
            <a:r>
              <a:rPr lang="en-US" altLang="ko-KR" dirty="0" err="1">
                <a:solidFill>
                  <a:srgbClr val="FF0000"/>
                </a:solidFill>
              </a:rPr>
              <a:t>value_name</a:t>
            </a:r>
            <a:r>
              <a:rPr lang="en-US" altLang="ko-KR" dirty="0">
                <a:solidFill>
                  <a:srgbClr val="FF0000"/>
                </a:solidFill>
              </a:rPr>
              <a:t>='value'</a:t>
            </a:r>
            <a:r>
              <a:rPr lang="en-US" altLang="ko-KR" dirty="0"/>
              <a:t>,</a:t>
            </a:r>
          </a:p>
          <a:p>
            <a:pPr lvl="1"/>
            <a:r>
              <a:rPr lang="en-US" altLang="ko-KR" dirty="0"/>
              <a:t>    </a:t>
            </a:r>
            <a:r>
              <a:rPr lang="en-US" altLang="ko-KR" dirty="0" err="1"/>
              <a:t>col_level</a:t>
            </a:r>
            <a:r>
              <a:rPr lang="en-US" altLang="ko-KR" dirty="0"/>
              <a:t>=None,</a:t>
            </a:r>
          </a:p>
          <a:p>
            <a:pPr lvl="1"/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 smtClean="0"/>
              <a:t>variable</a:t>
            </a:r>
            <a:r>
              <a:rPr lang="ko-KR" altLang="en-US" dirty="0" smtClean="0"/>
              <a:t>열은 </a:t>
            </a:r>
            <a:r>
              <a:rPr lang="en-US" altLang="ko-KR" dirty="0" err="1" smtClean="0"/>
              <a:t>var_name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가능</a:t>
            </a:r>
            <a:endParaRPr lang="en-US" altLang="ko-KR" dirty="0" smtClean="0"/>
          </a:p>
          <a:p>
            <a:pPr lvl="2"/>
            <a:r>
              <a:rPr lang="en-US" altLang="ko-KR" dirty="0"/>
              <a:t>value</a:t>
            </a:r>
            <a:r>
              <a:rPr lang="ko-KR" altLang="en-US" dirty="0"/>
              <a:t>열은 </a:t>
            </a:r>
            <a:r>
              <a:rPr lang="en-US" altLang="ko-KR" dirty="0" err="1"/>
              <a:t>value_name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수정 가능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388" y="2206099"/>
            <a:ext cx="5166256" cy="3298589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7391274" y="3229560"/>
            <a:ext cx="719454" cy="18115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67377" y="3241022"/>
            <a:ext cx="578981" cy="2263666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981051" y="3229560"/>
            <a:ext cx="480453" cy="2275128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09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구분자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id_vars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2384027" cy="5151503"/>
          </a:xfrm>
        </p:spPr>
        <p:txBody>
          <a:bodyPr/>
          <a:lstStyle/>
          <a:p>
            <a:r>
              <a:rPr lang="en-US" altLang="ko-KR" dirty="0" err="1" smtClean="0"/>
              <a:t>id_vars</a:t>
            </a:r>
            <a:r>
              <a:rPr lang="en-US" altLang="ko-KR" dirty="0" smtClean="0"/>
              <a:t> = [‘key’]</a:t>
            </a:r>
          </a:p>
          <a:p>
            <a:pPr lvl="1"/>
            <a:r>
              <a:rPr lang="en-US" altLang="ko-KR" dirty="0" err="1" smtClean="0"/>
              <a:t>id_vars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식별자</a:t>
            </a:r>
            <a:r>
              <a:rPr lang="ko-KR" altLang="en-US" dirty="0" smtClean="0"/>
              <a:t> 집합으로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열을 열 </a:t>
            </a:r>
            <a:r>
              <a:rPr lang="en-US" altLang="ko-KR" dirty="0" smtClean="0"/>
              <a:t>variable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열 이름과 값으로 지정해 사용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103" y="1140811"/>
            <a:ext cx="6219825" cy="5257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90652" y="2334269"/>
            <a:ext cx="310646" cy="754919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39861" y="4624388"/>
            <a:ext cx="331241" cy="1721075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endCxn id="7" idx="0"/>
          </p:cNvCxnSpPr>
          <p:nvPr/>
        </p:nvCxnSpPr>
        <p:spPr>
          <a:xfrm flipH="1">
            <a:off x="3405482" y="3159940"/>
            <a:ext cx="640493" cy="1464448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239860" y="2351873"/>
            <a:ext cx="583277" cy="225789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980793" y="4773873"/>
            <a:ext cx="275897" cy="1571590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3633953" y="2606479"/>
            <a:ext cx="480847" cy="2167394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인자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value_vars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value_vars</a:t>
            </a:r>
            <a:r>
              <a:rPr lang="en-US" altLang="ko-KR" dirty="0" smtClean="0"/>
              <a:t>: tuple</a:t>
            </a:r>
            <a:r>
              <a:rPr lang="en-US" altLang="ko-KR" dirty="0"/>
              <a:t>, list, or </a:t>
            </a:r>
            <a:r>
              <a:rPr lang="en-US" altLang="ko-KR" dirty="0" err="1"/>
              <a:t>ndarray</a:t>
            </a:r>
            <a:r>
              <a:rPr lang="en-US" altLang="ko-KR" dirty="0"/>
              <a:t>, optional</a:t>
            </a:r>
          </a:p>
          <a:p>
            <a:pPr lvl="1"/>
            <a:r>
              <a:rPr lang="ko-KR" altLang="en-US" dirty="0" smtClean="0"/>
              <a:t>데이터 값으로 사용할 칼럼을 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열</a:t>
            </a:r>
            <a:r>
              <a:rPr lang="en-US" altLang="ko-KR" dirty="0" smtClean="0"/>
              <a:t> variable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값으로 사용되는 </a:t>
            </a:r>
            <a:r>
              <a:rPr lang="en-US" altLang="ko-KR" dirty="0" smtClean="0"/>
              <a:t>column </a:t>
            </a:r>
            <a:r>
              <a:rPr lang="ko-KR" altLang="en-US" dirty="0" smtClean="0"/>
              <a:t>이름 </a:t>
            </a:r>
            <a:endParaRPr lang="en-US" altLang="ko-KR" dirty="0" smtClean="0"/>
          </a:p>
          <a:p>
            <a:pPr lvl="3"/>
            <a:r>
              <a:rPr lang="en-US" altLang="ko-KR" dirty="0"/>
              <a:t>Column(s) to </a:t>
            </a:r>
            <a:r>
              <a:rPr lang="en-US" altLang="ko-KR" dirty="0" err="1"/>
              <a:t>unpivot</a:t>
            </a:r>
            <a:r>
              <a:rPr lang="en-US" altLang="ko-KR" dirty="0"/>
              <a:t>. If not specified, uses all columns that are not set as </a:t>
            </a:r>
            <a:r>
              <a:rPr lang="en-US" altLang="ko-KR" dirty="0" err="1"/>
              <a:t>id_vars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74" y="2605124"/>
            <a:ext cx="3805028" cy="39912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379" y="2705231"/>
            <a:ext cx="4082172" cy="360296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48356" y="5478450"/>
            <a:ext cx="596348" cy="938254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1901634" y="5393552"/>
            <a:ext cx="1687464" cy="84898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49786" y="5314422"/>
            <a:ext cx="628015" cy="164028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46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식별자</a:t>
            </a:r>
            <a:r>
              <a:rPr lang="ko-KR" altLang="en-US" dirty="0" smtClean="0"/>
              <a:t> 변수 없이도 가능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인자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id_vars</a:t>
            </a:r>
            <a:r>
              <a:rPr lang="en-US" altLang="ko-KR" dirty="0" smtClean="0"/>
              <a:t> </a:t>
            </a:r>
            <a:r>
              <a:rPr lang="ko-KR" altLang="en-US" dirty="0" smtClean="0"/>
              <a:t>없이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열 </a:t>
            </a:r>
            <a:r>
              <a:rPr lang="en-US" altLang="ko-KR" dirty="0" smtClean="0"/>
              <a:t>variable, value</a:t>
            </a:r>
            <a:r>
              <a:rPr lang="ko-KR" altLang="en-US" dirty="0" smtClean="0"/>
              <a:t>만 보임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666" y="806061"/>
            <a:ext cx="3627558" cy="57268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22" y="2205955"/>
            <a:ext cx="4789944" cy="215931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40380" y="3300584"/>
            <a:ext cx="607876" cy="1064682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954468" y="1359008"/>
            <a:ext cx="1004116" cy="2252872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2048256" y="2633472"/>
            <a:ext cx="3906212" cy="1069848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954468" y="4239367"/>
            <a:ext cx="1004116" cy="2271143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36441" y="3394303"/>
            <a:ext cx="682487" cy="1064682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endCxn id="12" idx="1"/>
          </p:cNvCxnSpPr>
          <p:nvPr/>
        </p:nvCxnSpPr>
        <p:spPr>
          <a:xfrm>
            <a:off x="1477684" y="4464151"/>
            <a:ext cx="4476784" cy="910788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64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피벗으로 원래의 형식으로 복원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원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df</a:t>
            </a:r>
            <a:r>
              <a:rPr lang="ko-KR" altLang="en-US" dirty="0" smtClean="0"/>
              <a:t>를 녹인 후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다시 </a:t>
            </a:r>
            <a:r>
              <a:rPr lang="ko-KR" altLang="en-US" dirty="0" err="1" smtClean="0"/>
              <a:t>피봇하여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reset_index</a:t>
            </a:r>
            <a:r>
              <a:rPr lang="en-US" altLang="ko-KR" dirty="0" smtClean="0"/>
              <a:t>() </a:t>
            </a:r>
            <a:endParaRPr lang="en-US" altLang="ko-KR" dirty="0"/>
          </a:p>
          <a:p>
            <a:pPr lvl="3"/>
            <a:r>
              <a:rPr lang="ko-KR" altLang="en-US" dirty="0" smtClean="0"/>
              <a:t>원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df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295" y="1063231"/>
            <a:ext cx="3917143" cy="54696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43" y="2854519"/>
            <a:ext cx="4110159" cy="3363400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>
            <a:off x="5785270" y="3864008"/>
            <a:ext cx="1206578" cy="397749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607787" y="4261757"/>
            <a:ext cx="305767" cy="2271143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915024" y="2146445"/>
            <a:ext cx="568072" cy="980803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1" idx="2"/>
          </p:cNvCxnSpPr>
          <p:nvPr/>
        </p:nvCxnSpPr>
        <p:spPr>
          <a:xfrm>
            <a:off x="6199060" y="3127248"/>
            <a:ext cx="303776" cy="1134509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952743" y="4261757"/>
            <a:ext cx="857429" cy="2271143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743200" y="2709998"/>
            <a:ext cx="1826141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index    columns      value</a:t>
            </a:r>
            <a:endParaRPr lang="ko-KR" altLang="en-US" sz="1050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27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변형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melt() </a:t>
            </a:r>
            <a:r>
              <a:rPr lang="ko-KR" altLang="en-US" dirty="0" smtClean="0"/>
              <a:t>요약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Reshape pandas dataframe with me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07" y="976658"/>
            <a:ext cx="8034878" cy="586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6155350"/>
            <a:ext cx="364168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hlinkClick r:id="rId3"/>
              </a:rPr>
              <a:t>https://towardsdatascience.com/reshape-pandas-dataframe-with-melt-in-python-tutorial-and-visualization-29ec1450bb02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8865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</a:t>
            </a:r>
            <a:r>
              <a:rPr lang="en-US" altLang="ko-KR" dirty="0" smtClean="0"/>
              <a:t>tack</a:t>
            </a:r>
            <a:r>
              <a:rPr lang="ko-KR" altLang="en-US" dirty="0" smtClean="0"/>
              <a:t>과 </a:t>
            </a:r>
            <a:r>
              <a:rPr lang="en-US" altLang="ko-KR" dirty="0"/>
              <a:t>u</a:t>
            </a:r>
            <a:r>
              <a:rPr lang="en-US" altLang="ko-KR" dirty="0" smtClean="0"/>
              <a:t>nstack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사전적 의미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stack</a:t>
            </a:r>
            <a:r>
              <a:rPr lang="ko-KR" altLang="en-US" dirty="0"/>
              <a:t>을 영어사전에서 찾아보면 </a:t>
            </a:r>
            <a:r>
              <a:rPr lang="ko-KR" altLang="en-US" dirty="0" smtClean="0"/>
              <a:t>뜻</a:t>
            </a:r>
            <a:endParaRPr lang="ko-KR" altLang="en-US" dirty="0"/>
          </a:p>
          <a:p>
            <a:pPr lvl="1"/>
            <a:r>
              <a:rPr lang="en-US" altLang="ko-KR" dirty="0"/>
              <a:t>stack[</a:t>
            </a:r>
            <a:r>
              <a:rPr lang="en-US" altLang="ko-KR" dirty="0" err="1"/>
              <a:t>stӕk</a:t>
            </a:r>
            <a:r>
              <a:rPr lang="en-US" altLang="ko-KR" dirty="0"/>
              <a:t>]</a:t>
            </a:r>
          </a:p>
          <a:p>
            <a:pPr lvl="2"/>
            <a:r>
              <a:rPr lang="en-US" altLang="ko-KR" dirty="0"/>
              <a:t>~ (</a:t>
            </a:r>
            <a:r>
              <a:rPr lang="en-US" altLang="ko-KR" dirty="0" err="1"/>
              <a:t>sth</a:t>
            </a:r>
            <a:r>
              <a:rPr lang="en-US" altLang="ko-KR" dirty="0"/>
              <a:t>) (up) (</a:t>
            </a:r>
            <a:r>
              <a:rPr lang="ko-KR" altLang="en-US" dirty="0"/>
              <a:t>깔끔하게 정돈하여</a:t>
            </a:r>
            <a:r>
              <a:rPr lang="en-US" altLang="ko-KR" dirty="0"/>
              <a:t>) </a:t>
            </a:r>
            <a:r>
              <a:rPr lang="ko-KR" altLang="en-US" dirty="0"/>
              <a:t>쌓다</a:t>
            </a:r>
            <a:r>
              <a:rPr lang="en-US" altLang="ko-KR" dirty="0"/>
              <a:t>[</a:t>
            </a:r>
            <a:r>
              <a:rPr lang="ko-KR" altLang="en-US" dirty="0"/>
              <a:t>포개다</a:t>
            </a:r>
            <a:r>
              <a:rPr lang="en-US" altLang="ko-KR" dirty="0"/>
              <a:t>]; </a:t>
            </a:r>
            <a:r>
              <a:rPr lang="ko-KR" altLang="en-US" dirty="0"/>
              <a:t>쌓이다</a:t>
            </a:r>
            <a:r>
              <a:rPr lang="en-US" altLang="ko-KR" dirty="0"/>
              <a:t>, </a:t>
            </a:r>
            <a:r>
              <a:rPr lang="ko-KR" altLang="en-US" dirty="0" err="1"/>
              <a:t>포개지다</a:t>
            </a:r>
            <a:endParaRPr lang="ko-KR" altLang="en-US" dirty="0"/>
          </a:p>
          <a:p>
            <a:pPr lvl="2"/>
            <a:r>
              <a:rPr lang="en-US" altLang="ko-KR" dirty="0"/>
              <a:t>~ </a:t>
            </a:r>
            <a:r>
              <a:rPr lang="en-US" altLang="ko-KR" dirty="0" err="1"/>
              <a:t>sth</a:t>
            </a:r>
            <a:r>
              <a:rPr lang="en-US" altLang="ko-KR" dirty="0"/>
              <a:t> (with </a:t>
            </a:r>
            <a:r>
              <a:rPr lang="en-US" altLang="ko-KR" dirty="0" err="1"/>
              <a:t>sth</a:t>
            </a:r>
            <a:r>
              <a:rPr lang="en-US" altLang="ko-KR" dirty="0"/>
              <a:t>) (</a:t>
            </a:r>
            <a:r>
              <a:rPr lang="ko-KR" altLang="en-US" dirty="0"/>
              <a:t>어떤 곳에 물건을 쌓아서</a:t>
            </a:r>
            <a:r>
              <a:rPr lang="en-US" altLang="ko-KR" dirty="0"/>
              <a:t>) </a:t>
            </a:r>
            <a:r>
              <a:rPr lang="ko-KR" altLang="en-US" dirty="0"/>
              <a:t>채우다</a:t>
            </a:r>
          </a:p>
          <a:p>
            <a:r>
              <a:rPr lang="en-US" altLang="ko-KR" dirty="0" smtClean="0"/>
              <a:t>stack</a:t>
            </a:r>
          </a:p>
          <a:p>
            <a:pPr lvl="1"/>
            <a:r>
              <a:rPr lang="en-US" altLang="ko-KR" dirty="0" smtClean="0"/>
              <a:t>(</a:t>
            </a:r>
            <a:r>
              <a:rPr lang="ko-KR" altLang="en-US" dirty="0"/>
              <a:t>위에서 아래로 길게</a:t>
            </a:r>
            <a:r>
              <a:rPr lang="en-US" altLang="ko-KR" dirty="0"/>
              <a:t>, </a:t>
            </a:r>
            <a:r>
              <a:rPr lang="ko-KR" altLang="en-US" dirty="0"/>
              <a:t>높게</a:t>
            </a:r>
            <a:r>
              <a:rPr lang="en-US" altLang="ko-KR" dirty="0"/>
              <a:t>) </a:t>
            </a:r>
            <a:r>
              <a:rPr lang="ko-KR" altLang="en-US" dirty="0"/>
              <a:t>쌓는 </a:t>
            </a:r>
            <a:r>
              <a:rPr lang="ko-KR" altLang="en-US" dirty="0" smtClean="0"/>
              <a:t>것이면</a:t>
            </a:r>
            <a:endParaRPr lang="en-US" altLang="ko-KR" dirty="0" smtClean="0"/>
          </a:p>
          <a:p>
            <a:r>
              <a:rPr lang="en-US" altLang="ko-KR" dirty="0" smtClean="0"/>
              <a:t>unstack</a:t>
            </a:r>
          </a:p>
          <a:p>
            <a:pPr lvl="1"/>
            <a:r>
              <a:rPr lang="ko-KR" altLang="en-US" dirty="0" smtClean="0"/>
              <a:t>옆으로 늘어 놓는 것</a:t>
            </a:r>
            <a:r>
              <a:rPr lang="en-US" altLang="ko-KR" dirty="0"/>
              <a:t>(</a:t>
            </a:r>
            <a:r>
              <a:rPr lang="ko-KR" altLang="en-US" dirty="0"/>
              <a:t>왼쪽에서 오른쪽으로 넓게</a:t>
            </a:r>
            <a:r>
              <a:rPr lang="en-US" altLang="ko-KR" dirty="0" smtClean="0"/>
              <a:t>)</a:t>
            </a:r>
            <a:r>
              <a:rPr lang="ko-KR" altLang="en-US" dirty="0" smtClean="0"/>
              <a:t>라고 생각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용어 정리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index</a:t>
            </a:r>
            <a:r>
              <a:rPr lang="ko-KR" altLang="en-US" dirty="0" smtClean="0"/>
              <a:t> </a:t>
            </a:r>
            <a:r>
              <a:rPr lang="en-US" altLang="ko-KR" dirty="0" smtClean="0"/>
              <a:t>== </a:t>
            </a:r>
            <a:r>
              <a:rPr lang="ko-KR" altLang="en-US" dirty="0" smtClean="0"/>
              <a:t>인덱스 </a:t>
            </a:r>
            <a:r>
              <a:rPr lang="en-US" altLang="ko-KR" dirty="0" smtClean="0"/>
              <a:t>== </a:t>
            </a:r>
            <a:r>
              <a:rPr lang="ko-KR" altLang="en-US" dirty="0" smtClean="0"/>
              <a:t>행 색인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인덱스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columns</a:t>
            </a:r>
            <a:r>
              <a:rPr lang="ko-KR" altLang="en-US" dirty="0" smtClean="0"/>
              <a:t> </a:t>
            </a:r>
            <a:r>
              <a:rPr lang="en-US" altLang="ko-KR" dirty="0" smtClean="0"/>
              <a:t>== </a:t>
            </a:r>
            <a:r>
              <a:rPr lang="ko-KR" altLang="en-US" dirty="0" smtClean="0"/>
              <a:t>열 </a:t>
            </a:r>
            <a:r>
              <a:rPr lang="en-US" altLang="ko-KR" dirty="0" smtClean="0"/>
              <a:t>== </a:t>
            </a:r>
            <a:r>
              <a:rPr lang="ko-KR" altLang="en-US" dirty="0" smtClean="0"/>
              <a:t>열 색인</a:t>
            </a:r>
            <a:r>
              <a:rPr lang="en-US" altLang="ko-KR" dirty="0" smtClean="0"/>
              <a:t>(</a:t>
            </a:r>
            <a:r>
              <a:rPr lang="ko-KR" altLang="en-US" dirty="0"/>
              <a:t>인덱스</a:t>
            </a:r>
            <a:r>
              <a:rPr lang="en-US" altLang="ko-KR" dirty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04875" y="6486824"/>
            <a:ext cx="68770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출처</a:t>
            </a:r>
            <a:r>
              <a:rPr lang="en-US" altLang="ko-KR" sz="1100" dirty="0"/>
              <a:t>: https://rfriend.tistory.com/276 [R, Python </a:t>
            </a:r>
            <a:r>
              <a:rPr lang="ko-KR" altLang="en-US" sz="1100" dirty="0"/>
              <a:t>분석과 프로그래밍의 친구 </a:t>
            </a:r>
            <a:r>
              <a:rPr lang="en-US" altLang="ko-KR" sz="1100" dirty="0"/>
              <a:t>(by R Friend)]</a:t>
            </a:r>
            <a:endParaRPr lang="ko-KR" altLang="en-US" sz="1100" dirty="0"/>
          </a:p>
        </p:txBody>
      </p:sp>
      <p:pic>
        <p:nvPicPr>
          <p:cNvPr id="1026" name="Picture 2" descr="http://4.bp.blogspot.com/-NJQD4GLYmsA/VTUy_l0dxhI/AAAAAAAAAcg/vi6UEoFPXr4/s1600/Fotolia_49786931_X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240" y="3979893"/>
            <a:ext cx="2777236" cy="207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13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stack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unstack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열 </a:t>
            </a:r>
            <a:r>
              <a:rPr lang="ko-KR" altLang="en-US" dirty="0"/>
              <a:t>인덱스를 행 인덱스로 바꾸거나 반대로 행 인덱스를 열 인덱스로 </a:t>
            </a:r>
            <a:r>
              <a:rPr lang="ko-KR" altLang="en-US" dirty="0" smtClean="0"/>
              <a:t>바꾸는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작업</a:t>
            </a:r>
            <a:endParaRPr lang="en-US" altLang="ko-KR" dirty="0"/>
          </a:p>
          <a:p>
            <a:pPr lvl="1"/>
            <a:r>
              <a:rPr lang="en-US" altLang="ko-KR" dirty="0" smtClean="0"/>
              <a:t>stack(): </a:t>
            </a:r>
            <a:r>
              <a:rPr lang="ko-KR" altLang="en-US" dirty="0" smtClean="0"/>
              <a:t>데이터의 칼럼을 로우로 회전</a:t>
            </a:r>
            <a:endParaRPr lang="en-US" altLang="ko-KR" dirty="0"/>
          </a:p>
          <a:p>
            <a:pPr lvl="2"/>
            <a:r>
              <a:rPr lang="ko-KR" altLang="en-US" dirty="0" smtClean="0"/>
              <a:t>열 </a:t>
            </a:r>
            <a:r>
              <a:rPr lang="ko-KR" altLang="en-US" dirty="0"/>
              <a:t>인덱스 </a:t>
            </a:r>
            <a:r>
              <a:rPr lang="en-US" altLang="ko-KR" dirty="0"/>
              <a:t>-&gt; </a:t>
            </a:r>
            <a:r>
              <a:rPr lang="ko-KR" altLang="en-US" dirty="0"/>
              <a:t>행 인덱스로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lvl="2"/>
            <a:r>
              <a:rPr lang="ko-KR" altLang="en-US" dirty="0"/>
              <a:t>열 인덱스가 </a:t>
            </a:r>
            <a:r>
              <a:rPr lang="ko-KR" altLang="en-US" dirty="0" err="1"/>
              <a:t>반시계</a:t>
            </a:r>
            <a:r>
              <a:rPr lang="ko-KR" altLang="en-US" dirty="0"/>
              <a:t> 방향으로 </a:t>
            </a:r>
            <a:r>
              <a:rPr lang="en-US" altLang="ko-KR" dirty="0"/>
              <a:t>90</a:t>
            </a:r>
            <a:r>
              <a:rPr lang="ko-KR" altLang="en-US" dirty="0"/>
              <a:t>도 회전한 것과 비슷한 모양</a:t>
            </a:r>
          </a:p>
          <a:p>
            <a:pPr lvl="1"/>
            <a:r>
              <a:rPr lang="en-US" altLang="ko-KR" dirty="0"/>
              <a:t>unstack</a:t>
            </a:r>
            <a:r>
              <a:rPr lang="en-US" altLang="ko-KR" dirty="0" smtClean="0"/>
              <a:t>(): </a:t>
            </a:r>
            <a:r>
              <a:rPr lang="ko-KR" altLang="en-US" dirty="0" smtClean="0"/>
              <a:t>로우를 칼럼으로 회전</a:t>
            </a:r>
            <a:endParaRPr lang="en-US" altLang="ko-KR" dirty="0"/>
          </a:p>
          <a:p>
            <a:pPr lvl="2"/>
            <a:r>
              <a:rPr lang="ko-KR" altLang="en-US" dirty="0" smtClean="0"/>
              <a:t>행 </a:t>
            </a:r>
            <a:r>
              <a:rPr lang="ko-KR" altLang="en-US" dirty="0"/>
              <a:t>인덱스 </a:t>
            </a:r>
            <a:r>
              <a:rPr lang="en-US" altLang="ko-KR" dirty="0"/>
              <a:t>-&gt; </a:t>
            </a:r>
            <a:r>
              <a:rPr lang="ko-KR" altLang="en-US" dirty="0"/>
              <a:t>열 인덱스로 변환</a:t>
            </a:r>
          </a:p>
          <a:p>
            <a:pPr lvl="2"/>
            <a:r>
              <a:rPr lang="ko-KR" altLang="en-US" dirty="0" smtClean="0"/>
              <a:t>마찬가지로 실행하면 </a:t>
            </a:r>
            <a:r>
              <a:rPr lang="ko-KR" altLang="en-US" dirty="0"/>
              <a:t>행 인덱스가 </a:t>
            </a:r>
            <a:r>
              <a:rPr lang="ko-KR" altLang="en-US" dirty="0" err="1" smtClean="0"/>
              <a:t>반시계</a:t>
            </a:r>
            <a:r>
              <a:rPr lang="ko-KR" altLang="en-US" dirty="0" smtClean="0"/>
              <a:t> </a:t>
            </a:r>
            <a:r>
              <a:rPr lang="ko-KR" altLang="en-US" dirty="0"/>
              <a:t>방향으로 </a:t>
            </a:r>
            <a:r>
              <a:rPr lang="en-US" altLang="ko-KR" dirty="0"/>
              <a:t>90</a:t>
            </a:r>
            <a:r>
              <a:rPr lang="ko-KR" altLang="en-US" dirty="0"/>
              <a:t>도 회전한 것과 </a:t>
            </a:r>
            <a:r>
              <a:rPr lang="ko-KR" altLang="en-US" dirty="0" err="1" smtClean="0"/>
              <a:t>비슷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인덱스를 지정 방법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문자열 </a:t>
            </a:r>
            <a:r>
              <a:rPr lang="ko-KR" altLang="en-US" dirty="0"/>
              <a:t>이름과 순서를 표시하는 숫자 인덱스를 모두 </a:t>
            </a:r>
            <a:r>
              <a:rPr lang="ko-KR" altLang="en-US" dirty="0" smtClean="0"/>
              <a:t>사용 가능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181" y="5412845"/>
            <a:ext cx="1850708" cy="136023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543808" y="5950096"/>
            <a:ext cx="177292" cy="822987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930905" y="4876652"/>
            <a:ext cx="99097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stack()</a:t>
            </a:r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8140" y="5841662"/>
            <a:ext cx="1301959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unstack()</a:t>
            </a:r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767" y="4079115"/>
            <a:ext cx="2317159" cy="1457568"/>
          </a:xfrm>
          <a:prstGeom prst="rect">
            <a:avLst/>
          </a:prstGeom>
        </p:spPr>
      </p:pic>
      <p:sp>
        <p:nvSpPr>
          <p:cNvPr id="7" name="자유형 6"/>
          <p:cNvSpPr/>
          <p:nvPr/>
        </p:nvSpPr>
        <p:spPr>
          <a:xfrm>
            <a:off x="3604768" y="4890947"/>
            <a:ext cx="2221992" cy="1089229"/>
          </a:xfrm>
          <a:custGeom>
            <a:avLst/>
            <a:gdLst>
              <a:gd name="connsiteX0" fmla="*/ 2221992 w 2221992"/>
              <a:gd name="connsiteY0" fmla="*/ 1093 h 1089229"/>
              <a:gd name="connsiteX1" fmla="*/ 804672 w 2221992"/>
              <a:gd name="connsiteY1" fmla="*/ 174829 h 1089229"/>
              <a:gd name="connsiteX2" fmla="*/ 0 w 2221992"/>
              <a:gd name="connsiteY2" fmla="*/ 1089229 h 108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1992" h="1089229">
                <a:moveTo>
                  <a:pt x="2221992" y="1093"/>
                </a:moveTo>
                <a:cubicBezTo>
                  <a:pt x="1698498" y="-2717"/>
                  <a:pt x="1175004" y="-6527"/>
                  <a:pt x="804672" y="174829"/>
                </a:cubicBezTo>
                <a:cubicBezTo>
                  <a:pt x="434340" y="356185"/>
                  <a:pt x="217170" y="722707"/>
                  <a:pt x="0" y="1089229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721100" y="4953000"/>
            <a:ext cx="2946400" cy="1612900"/>
          </a:xfrm>
          <a:custGeom>
            <a:avLst/>
            <a:gdLst>
              <a:gd name="connsiteX0" fmla="*/ 0 w 2946400"/>
              <a:gd name="connsiteY0" fmla="*/ 1612900 h 1612900"/>
              <a:gd name="connsiteX1" fmla="*/ 2298700 w 2946400"/>
              <a:gd name="connsiteY1" fmla="*/ 1282700 h 1612900"/>
              <a:gd name="connsiteX2" fmla="*/ 2946400 w 2946400"/>
              <a:gd name="connsiteY2" fmla="*/ 0 h 161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6400" h="1612900">
                <a:moveTo>
                  <a:pt x="0" y="1612900"/>
                </a:moveTo>
                <a:cubicBezTo>
                  <a:pt x="903816" y="1582208"/>
                  <a:pt x="1807633" y="1551517"/>
                  <a:pt x="2298700" y="1282700"/>
                </a:cubicBezTo>
                <a:cubicBezTo>
                  <a:pt x="2789767" y="1013883"/>
                  <a:pt x="2868083" y="506941"/>
                  <a:pt x="2946400" y="0"/>
                </a:cubicBezTo>
              </a:path>
            </a:pathLst>
          </a:custGeom>
          <a:noFill/>
          <a:ln>
            <a:solidFill>
              <a:srgbClr val="7030A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826760" y="4807818"/>
            <a:ext cx="1359166" cy="190207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85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Reshaping by </a:t>
            </a:r>
            <a:r>
              <a:rPr lang="en-US" altLang="ko-KR" dirty="0" smtClean="0"/>
              <a:t>stacking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stack: </a:t>
            </a:r>
            <a:r>
              <a:rPr lang="ko-KR" altLang="en-US" dirty="0" smtClean="0"/>
              <a:t>열 레이블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행 인덱스로 이동</a:t>
            </a:r>
            <a:endParaRPr lang="en-US" altLang="ko-KR" dirty="0" smtClean="0"/>
          </a:p>
          <a:p>
            <a:pPr lvl="1"/>
            <a:r>
              <a:rPr lang="en-US" altLang="ko-KR" dirty="0"/>
              <a:t>stack: “pivot” a level of the (possibly hierarchical) column labels, returning a </a:t>
            </a:r>
            <a:r>
              <a:rPr lang="en-US" altLang="ko-KR" dirty="0" err="1"/>
              <a:t>DataFrame</a:t>
            </a:r>
            <a:r>
              <a:rPr lang="en-US" altLang="ko-KR" dirty="0"/>
              <a:t> with an index with a new inner-most level of row labels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/>
              <a:t>(</a:t>
            </a:r>
            <a:r>
              <a:rPr lang="ko-KR" altLang="en-US" dirty="0" smtClean="0"/>
              <a:t>계층적</a:t>
            </a:r>
            <a:r>
              <a:rPr lang="en-US" altLang="ko-KR" dirty="0"/>
              <a:t>) </a:t>
            </a:r>
            <a:r>
              <a:rPr lang="ko-KR" altLang="en-US" dirty="0"/>
              <a:t>열 레이블 수준을 </a:t>
            </a:r>
            <a:r>
              <a:rPr lang="en-US" altLang="ko-KR" dirty="0"/>
              <a:t>"</a:t>
            </a:r>
            <a:r>
              <a:rPr lang="ko-KR" altLang="en-US" dirty="0" smtClean="0"/>
              <a:t>피벗</a:t>
            </a:r>
            <a:r>
              <a:rPr lang="en-US" altLang="ko-KR" dirty="0" smtClean="0"/>
              <a:t>“(</a:t>
            </a:r>
            <a:r>
              <a:rPr lang="ko-KR" altLang="en-US" dirty="0" smtClean="0"/>
              <a:t>회전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하여 가장 </a:t>
            </a:r>
            <a:r>
              <a:rPr lang="ko-KR" altLang="en-US" dirty="0"/>
              <a:t>안쪽의 새로운 행 </a:t>
            </a:r>
            <a:r>
              <a:rPr lang="ko-KR" altLang="en-US" dirty="0" smtClean="0"/>
              <a:t>레이블의 인덱스 형태의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반환</a:t>
            </a:r>
            <a:endParaRPr lang="en-US" altLang="ko-KR" dirty="0"/>
          </a:p>
        </p:txBody>
      </p:sp>
      <p:pic>
        <p:nvPicPr>
          <p:cNvPr id="2050" name="Picture 2" descr="../_images/reshaping_st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528" y="2647349"/>
            <a:ext cx="6536348" cy="397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4495800" y="4057650"/>
            <a:ext cx="2236120" cy="17145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079099" y="3891221"/>
            <a:ext cx="1416701" cy="418842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731920" y="4150519"/>
            <a:ext cx="745206" cy="1726406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717822" y="4213647"/>
            <a:ext cx="1416701" cy="213181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54408" y="3891221"/>
            <a:ext cx="2161907" cy="272783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54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스택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열 레이블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행의 인덱스로 이동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열의 </a:t>
            </a:r>
            <a:r>
              <a:rPr lang="ko-KR" altLang="en-US" dirty="0"/>
              <a:t>레이블이 하나 줄어 행의 인덱스로 이동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“</a:t>
            </a:r>
            <a:r>
              <a:rPr lang="en-US" altLang="ko-KR" dirty="0"/>
              <a:t>rotates” or pivots from the columns in the data to the rows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1" y="1947917"/>
            <a:ext cx="5789808" cy="431155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450449" y="4905633"/>
            <a:ext cx="511826" cy="1142742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2962275" y="3286125"/>
            <a:ext cx="152400" cy="161950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676400" y="3105150"/>
            <a:ext cx="1838325" cy="180975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5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Reshaping by </a:t>
            </a:r>
            <a:r>
              <a:rPr lang="en-US" altLang="ko-KR" dirty="0" smtClean="0"/>
              <a:t>unstacking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unstack: </a:t>
            </a:r>
            <a:r>
              <a:rPr lang="ko-KR" altLang="en-US" dirty="0" smtClean="0"/>
              <a:t>행 인덱스 </a:t>
            </a:r>
            <a:r>
              <a:rPr lang="en-US" altLang="ko-KR" dirty="0" smtClean="0"/>
              <a:t>=&gt; </a:t>
            </a:r>
            <a:r>
              <a:rPr lang="ko-KR" altLang="en-US" dirty="0"/>
              <a:t>열 </a:t>
            </a:r>
            <a:r>
              <a:rPr lang="ko-KR" altLang="en-US" dirty="0" smtClean="0"/>
              <a:t>레이블로 </a:t>
            </a:r>
            <a:r>
              <a:rPr lang="ko-KR" altLang="en-US" dirty="0"/>
              <a:t>이동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unstack</a:t>
            </a:r>
            <a:r>
              <a:rPr lang="en-US" altLang="ko-KR" dirty="0"/>
              <a:t>: (inverse operation of stack) “pivot” a level of the (possibly hierarchical) row index to the column axis, producing a reshaped </a:t>
            </a:r>
            <a:r>
              <a:rPr lang="en-US" altLang="ko-KR" dirty="0" err="1"/>
              <a:t>DataFrame</a:t>
            </a:r>
            <a:r>
              <a:rPr lang="en-US" altLang="ko-KR" dirty="0"/>
              <a:t> with a new inner-most level of column labels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unstack</a:t>
            </a:r>
            <a:r>
              <a:rPr lang="en-US" altLang="ko-KR" dirty="0"/>
              <a:t>: </a:t>
            </a:r>
            <a:r>
              <a:rPr lang="en-US" altLang="ko-KR" dirty="0" smtClean="0"/>
              <a:t>(stack</a:t>
            </a:r>
            <a:r>
              <a:rPr lang="ko-KR" altLang="en-US" dirty="0"/>
              <a:t> </a:t>
            </a:r>
            <a:r>
              <a:rPr lang="ko-KR" altLang="en-US" dirty="0" err="1" smtClean="0"/>
              <a:t>역연산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/>
              <a:t>(</a:t>
            </a:r>
            <a:r>
              <a:rPr lang="ko-KR" altLang="en-US" dirty="0"/>
              <a:t>가급적 </a:t>
            </a:r>
            <a:r>
              <a:rPr lang="ko-KR" altLang="en-US" dirty="0" smtClean="0"/>
              <a:t>계층적</a:t>
            </a:r>
            <a:r>
              <a:rPr lang="en-US" altLang="ko-KR" dirty="0"/>
              <a:t>) </a:t>
            </a:r>
            <a:r>
              <a:rPr lang="ko-KR" altLang="en-US" dirty="0"/>
              <a:t>행 인덱스의 레벨을 컬럼 축으로 </a:t>
            </a:r>
            <a:r>
              <a:rPr lang="en-US" altLang="ko-KR" dirty="0"/>
              <a:t>"</a:t>
            </a:r>
            <a:r>
              <a:rPr lang="ko-KR" altLang="en-US" dirty="0" smtClean="0"/>
              <a:t>피벗</a:t>
            </a:r>
            <a:r>
              <a:rPr lang="en-US" altLang="ko-KR" dirty="0" smtClean="0"/>
              <a:t>“(</a:t>
            </a:r>
            <a:r>
              <a:rPr lang="ko-KR" altLang="en-US" dirty="0" smtClean="0"/>
              <a:t>회전</a:t>
            </a:r>
            <a:r>
              <a:rPr lang="en-US" altLang="ko-KR" dirty="0" smtClean="0"/>
              <a:t>)</a:t>
            </a:r>
            <a:r>
              <a:rPr lang="ko-KR" altLang="en-US" dirty="0" smtClean="0"/>
              <a:t>해 새로운 </a:t>
            </a:r>
            <a:r>
              <a:rPr lang="ko-KR" altLang="en-US" dirty="0"/>
              <a:t>가장 안쪽 레벨의 컬럼 </a:t>
            </a:r>
            <a:r>
              <a:rPr lang="ko-KR" altLang="en-US" dirty="0" smtClean="0"/>
              <a:t>레이블로 재구성된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을 반환</a:t>
            </a:r>
            <a:endParaRPr lang="ko-KR" altLang="en-US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3074" name="Picture 2" descr="../_images/reshaping_unst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3089606"/>
            <a:ext cx="6033382" cy="356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3714750" y="4400550"/>
            <a:ext cx="2562225" cy="952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079099" y="4157920"/>
            <a:ext cx="635651" cy="1928555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76975" y="4310062"/>
            <a:ext cx="1489957" cy="319088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774972" y="4137446"/>
            <a:ext cx="1996928" cy="231925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35333" y="4500564"/>
            <a:ext cx="1360717" cy="195613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3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unstack(</a:t>
            </a:r>
            <a:r>
              <a:rPr lang="ko-KR" altLang="en-US" dirty="0" smtClean="0"/>
              <a:t>색인 첨자 번호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2271195" cy="5151503"/>
          </a:xfrm>
        </p:spPr>
        <p:txBody>
          <a:bodyPr/>
          <a:lstStyle/>
          <a:p>
            <a:r>
              <a:rPr lang="ko-KR" altLang="en-US" dirty="0" smtClean="0"/>
              <a:t>다중</a:t>
            </a:r>
            <a:r>
              <a:rPr lang="en-US" altLang="ko-KR" dirty="0" smtClean="0"/>
              <a:t> </a:t>
            </a:r>
            <a:r>
              <a:rPr lang="ko-KR" altLang="en-US" dirty="0" smtClean="0"/>
              <a:t>색인에서 첨자로 색인을 지정</a:t>
            </a:r>
            <a:endParaRPr lang="ko-KR" altLang="en-US" dirty="0"/>
          </a:p>
        </p:txBody>
      </p:sp>
      <p:pic>
        <p:nvPicPr>
          <p:cNvPr id="6146" name="Picture 2" descr="../_images/reshaping_unstack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35" y="3766266"/>
            <a:ext cx="5164973" cy="300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../_images/reshaping_unstack_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08" y="984576"/>
            <a:ext cx="5138215" cy="293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81739" y="3842577"/>
            <a:ext cx="1435008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0         1        2</a:t>
            </a:r>
            <a:endParaRPr lang="ko-KR" altLang="en-US" sz="12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39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30293</TotalTime>
  <Words>1425</Words>
  <Application>Microsoft Office PowerPoint</Application>
  <PresentationFormat>화면 슬라이드 쇼(4:3)</PresentationFormat>
  <Paragraphs>264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나눔고딕</vt:lpstr>
      <vt:lpstr>맑은 고딕</vt:lpstr>
      <vt:lpstr>Arial</vt:lpstr>
      <vt:lpstr>Tahoma</vt:lpstr>
      <vt:lpstr>Office 테마</vt:lpstr>
      <vt:lpstr>디자인 사용자 지정</vt:lpstr>
      <vt:lpstr>PowerPoint 프레젠테이션</vt:lpstr>
      <vt:lpstr>8.3 재형성과 피벗                            p334</vt:lpstr>
      <vt:lpstr>PowerPoint 프레젠테이션</vt:lpstr>
      <vt:lpstr>stack과 unstack의 사전적 의미 </vt:lpstr>
      <vt:lpstr>stack과 unstack </vt:lpstr>
      <vt:lpstr>Reshaping by stacking</vt:lpstr>
      <vt:lpstr>스택: 열 레이블 =&gt; 행의 인덱스로 이동</vt:lpstr>
      <vt:lpstr>Reshaping by unstacking</vt:lpstr>
      <vt:lpstr>unstack(색인 첨자 번호)</vt:lpstr>
      <vt:lpstr>unstack                                          p336</vt:lpstr>
      <vt:lpstr>unstack, stack</vt:lpstr>
      <vt:lpstr>색인과 칼럼이 모두 계층적 색인</vt:lpstr>
      <vt:lpstr>DataFrame.stack(‘열이름’)</vt:lpstr>
      <vt:lpstr>DataFrame.stack(열첨자)</vt:lpstr>
      <vt:lpstr>DataFrame.unstack(‘색인이름’)</vt:lpstr>
      <vt:lpstr>DataFrame.unstack(열첨자)</vt:lpstr>
      <vt:lpstr>요약 정리 stack unstack</vt:lpstr>
      <vt:lpstr>PowerPoint 프레젠테이션</vt:lpstr>
      <vt:lpstr>피봇 개요</vt:lpstr>
      <vt:lpstr>3개의 인자 </vt:lpstr>
      <vt:lpstr>pivot 옵션</vt:lpstr>
      <vt:lpstr>pivot == set_index().unstack()</vt:lpstr>
      <vt:lpstr>시계열 자료                                         p338</vt:lpstr>
      <vt:lpstr>pivot() 적용 </vt:lpstr>
      <vt:lpstr>열 추가 후</vt:lpstr>
      <vt:lpstr>ldata.pivot('date', 'item')</vt:lpstr>
      <vt:lpstr>PowerPoint 프레젠테이션</vt:lpstr>
      <vt:lpstr>녹이는 melt() 개요 (1)</vt:lpstr>
      <vt:lpstr>녹이는 melt() 개요 (2)</vt:lpstr>
      <vt:lpstr>메소드 melt 인자 </vt:lpstr>
      <vt:lpstr>두 개의 열로, 세로로 길게: melt()</vt:lpstr>
      <vt:lpstr>함수 melt 인자 활용</vt:lpstr>
      <vt:lpstr>칼럼 이름 수정 인자</vt:lpstr>
      <vt:lpstr>구분자 인자: id_vars</vt:lpstr>
      <vt:lpstr>인자 value_vars</vt:lpstr>
      <vt:lpstr>식별자 변수 없이도 가능</vt:lpstr>
      <vt:lpstr>피벗으로 원래의 형식으로 복원</vt:lpstr>
      <vt:lpstr>변형 메소드 melt() 요약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776</cp:revision>
  <dcterms:created xsi:type="dcterms:W3CDTF">2013-05-23T04:26:30Z</dcterms:created>
  <dcterms:modified xsi:type="dcterms:W3CDTF">2021-06-27T13:00:26Z</dcterms:modified>
</cp:coreProperties>
</file>